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84" r:id="rId15"/>
    <p:sldId id="286" r:id="rId16"/>
    <p:sldId id="269" r:id="rId17"/>
    <p:sldId id="270" r:id="rId18"/>
    <p:sldId id="288" r:id="rId19"/>
    <p:sldId id="287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ZqGNpMo9MmAbJ2NzY2LrHC15l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3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2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0.95</c:v>
                </c:pt>
                <c:pt idx="1">
                  <c:v>1</c:v>
                </c:pt>
                <c:pt idx="2">
                  <c:v>1</c:v>
                </c:pt>
                <c:pt idx="3">
                  <c:v>0.45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250-4717-9B9B-274F4DD79F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6250-4717-9B9B-274F4DD79FD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Open</c:v>
                </c:pt>
                <c:pt idx="1">
                  <c:v>Low</c:v>
                </c:pt>
                <c:pt idx="2">
                  <c:v>High</c:v>
                </c:pt>
                <c:pt idx="3">
                  <c:v>Volume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6250-4717-9B9B-274F4DD79F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99671656"/>
        <c:axId val="599673296"/>
      </c:barChart>
      <c:catAx>
        <c:axId val="599671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3296"/>
        <c:crosses val="autoZero"/>
        <c:auto val="1"/>
        <c:lblAlgn val="ctr"/>
        <c:lblOffset val="100"/>
        <c:noMultiLvlLbl val="0"/>
      </c:catAx>
      <c:valAx>
        <c:axId val="599673296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6716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Sequared Error (MSE)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700</c:v>
                </c:pt>
                <c:pt idx="1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7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Mean Absolute Error (MAE)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Arima</c:v>
                </c:pt>
                <c:pt idx="1">
                  <c:v>SARIMA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14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E0-462B-A3A3-01213110F9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30705568"/>
        <c:axId val="930702616"/>
      </c:barChart>
      <c:catAx>
        <c:axId val="930705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2616"/>
        <c:crosses val="autoZero"/>
        <c:auto val="1"/>
        <c:lblAlgn val="ctr"/>
        <c:lblOffset val="100"/>
        <c:noMultiLvlLbl val="0"/>
      </c:catAx>
      <c:valAx>
        <c:axId val="930702616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0705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2925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02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9031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6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1"/>
          <p:cNvSpPr>
            <a:spLocks noGrp="1"/>
          </p:cNvSpPr>
          <p:nvPr>
            <p:ph type="pic" idx="2"/>
          </p:nvPr>
        </p:nvSpPr>
        <p:spPr>
          <a:xfrm>
            <a:off x="9112052" y="1"/>
            <a:ext cx="3079948" cy="68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31"/>
          <p:cNvSpPr>
            <a:spLocks noGrp="1"/>
          </p:cNvSpPr>
          <p:nvPr>
            <p:ph type="pic" idx="3"/>
          </p:nvPr>
        </p:nvSpPr>
        <p:spPr>
          <a:xfrm>
            <a:off x="2" y="0"/>
            <a:ext cx="8345143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2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>
            <a:spLocks noGrp="1"/>
          </p:cNvSpPr>
          <p:nvPr>
            <p:ph type="pic" idx="3"/>
          </p:nvPr>
        </p:nvSpPr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3"/>
          <p:cNvSpPr>
            <a:spLocks noGrp="1"/>
          </p:cNvSpPr>
          <p:nvPr>
            <p:ph type="pic" idx="3"/>
          </p:nvPr>
        </p:nvSpPr>
        <p:spPr>
          <a:xfrm>
            <a:off x="4269064" y="3004458"/>
            <a:ext cx="7922938" cy="3853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ustom Layout">
  <p:cSld name="3_Custom Layou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4"/>
          <p:cNvSpPr>
            <a:spLocks noGrp="1"/>
          </p:cNvSpPr>
          <p:nvPr>
            <p:ph type="pic" idx="2"/>
          </p:nvPr>
        </p:nvSpPr>
        <p:spPr>
          <a:xfrm>
            <a:off x="2" y="2"/>
            <a:ext cx="10120863" cy="1522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>
            <a:spLocks noGrp="1"/>
          </p:cNvSpPr>
          <p:nvPr>
            <p:ph type="pic" idx="3"/>
          </p:nvPr>
        </p:nvSpPr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5"/>
          <p:cNvSpPr>
            <a:spLocks noGrp="1"/>
          </p:cNvSpPr>
          <p:nvPr>
            <p:ph type="pic" idx="2"/>
          </p:nvPr>
        </p:nvSpPr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5"/>
          <p:cNvSpPr>
            <a:spLocks noGrp="1"/>
          </p:cNvSpPr>
          <p:nvPr>
            <p:ph type="pic" idx="3"/>
          </p:nvPr>
        </p:nvSpPr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6"/>
          <p:cNvSpPr>
            <a:spLocks noGrp="1"/>
          </p:cNvSpPr>
          <p:nvPr>
            <p:ph type="pic" idx="2"/>
          </p:nvPr>
        </p:nvSpPr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6"/>
          <p:cNvSpPr>
            <a:spLocks noGrp="1"/>
          </p:cNvSpPr>
          <p:nvPr>
            <p:ph type="pic" idx="3"/>
          </p:nvPr>
        </p:nvSpPr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ustom Layout">
  <p:cSld name="5_Custom Layou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7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chart" Target="../charts/chart5.xml"/><Relationship Id="rId4" Type="http://schemas.openxmlformats.org/officeDocument/2006/relationships/image" Target="../media/image3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jp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"/>
          <p:cNvPicPr preferRelativeResize="0"/>
          <p:nvPr/>
        </p:nvPicPr>
        <p:blipFill rotWithShape="1">
          <a:blip r:embed="rId3">
            <a:alphaModFix/>
          </a:blip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"/>
          <p:cNvSpPr/>
          <p:nvPr/>
        </p:nvSpPr>
        <p:spPr>
          <a:xfrm>
            <a:off x="-88490" y="-6852"/>
            <a:ext cx="12280490" cy="6871704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" name="Google Shape;34;p1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p1"/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36" name="Google Shape;36;p1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" name="Google Shape;37;p1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38" name="Google Shape;38;p1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" name="Google Shape;40;p1"/>
          <p:cNvGrpSpPr/>
          <p:nvPr/>
        </p:nvGrpSpPr>
        <p:grpSpPr>
          <a:xfrm>
            <a:off x="656859" y="1609581"/>
            <a:ext cx="7210426" cy="3638838"/>
            <a:chOff x="962025" y="1679752"/>
            <a:chExt cx="7210426" cy="3638838"/>
          </a:xfrm>
        </p:grpSpPr>
        <p:sp>
          <p:nvSpPr>
            <p:cNvPr id="41" name="Google Shape;41;p1"/>
            <p:cNvSpPr txBox="1"/>
            <p:nvPr/>
          </p:nvSpPr>
          <p:spPr>
            <a:xfrm>
              <a:off x="962025" y="1679752"/>
              <a:ext cx="7210426" cy="28007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The </a:t>
              </a:r>
              <a:br>
                <a:rPr lang="en-US" sz="8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8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EV Futures</a:t>
              </a:r>
              <a:endParaRPr sz="8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2" name="Google Shape;42;p1"/>
            <p:cNvGrpSpPr/>
            <p:nvPr/>
          </p:nvGrpSpPr>
          <p:grpSpPr>
            <a:xfrm>
              <a:off x="1074964" y="4588971"/>
              <a:ext cx="3448050" cy="729619"/>
              <a:chOff x="1162050" y="4797475"/>
              <a:chExt cx="3448050" cy="729619"/>
            </a:xfrm>
          </p:grpSpPr>
          <p:sp>
            <p:nvSpPr>
              <p:cNvPr id="43" name="Google Shape;43;p1"/>
              <p:cNvSpPr/>
              <p:nvPr/>
            </p:nvSpPr>
            <p:spPr>
              <a:xfrm>
                <a:off x="1162050" y="4797475"/>
                <a:ext cx="3448050" cy="729619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152400" dist="1143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1"/>
              <p:cNvSpPr txBox="1"/>
              <p:nvPr/>
            </p:nvSpPr>
            <p:spPr>
              <a:xfrm>
                <a:off x="1557338" y="4962229"/>
                <a:ext cx="2657475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</a:rPr>
                  <a:t>Brian Matsiko</a:t>
                </a:r>
                <a:endParaRPr sz="20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10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0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0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" name="Google Shape;255;p10"/>
          <p:cNvGrpSpPr/>
          <p:nvPr/>
        </p:nvGrpSpPr>
        <p:grpSpPr>
          <a:xfrm>
            <a:off x="449944" y="751611"/>
            <a:ext cx="11292112" cy="5354779"/>
            <a:chOff x="449945" y="741220"/>
            <a:chExt cx="11292112" cy="5354779"/>
          </a:xfrm>
        </p:grpSpPr>
        <p:sp>
          <p:nvSpPr>
            <p:cNvPr id="256" name="Google Shape;256;p10"/>
            <p:cNvSpPr txBox="1"/>
            <p:nvPr/>
          </p:nvSpPr>
          <p:spPr>
            <a:xfrm>
              <a:off x="3789590" y="741220"/>
              <a:ext cx="46128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TSLA</a:t>
              </a:r>
              <a:endParaRPr/>
            </a:p>
          </p:txBody>
        </p:sp>
        <p:grpSp>
          <p:nvGrpSpPr>
            <p:cNvPr id="257" name="Google Shape;257;p10"/>
            <p:cNvGrpSpPr/>
            <p:nvPr/>
          </p:nvGrpSpPr>
          <p:grpSpPr>
            <a:xfrm>
              <a:off x="3325482" y="5204256"/>
              <a:ext cx="5541038" cy="891743"/>
              <a:chOff x="3143870" y="5642406"/>
              <a:chExt cx="5541038" cy="891743"/>
            </a:xfrm>
          </p:grpSpPr>
          <p:sp>
            <p:nvSpPr>
              <p:cNvPr id="258" name="Google Shape;258;p10"/>
              <p:cNvSpPr/>
              <p:nvPr/>
            </p:nvSpPr>
            <p:spPr>
              <a:xfrm>
                <a:off x="3143870" y="5642406"/>
                <a:ext cx="5541038" cy="891743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10"/>
              <p:cNvSpPr txBox="1"/>
              <p:nvPr/>
            </p:nvSpPr>
            <p:spPr>
              <a:xfrm>
                <a:off x="3251018" y="5888031"/>
                <a:ext cx="5326742" cy="4212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Mean Absolute Error - $91.2</a:t>
                </a:r>
                <a:endParaRPr/>
              </a:p>
            </p:txBody>
          </p:sp>
        </p:grpSp>
        <p:grpSp>
          <p:nvGrpSpPr>
            <p:cNvPr id="260" name="Google Shape;260;p10"/>
            <p:cNvGrpSpPr/>
            <p:nvPr/>
          </p:nvGrpSpPr>
          <p:grpSpPr>
            <a:xfrm>
              <a:off x="449945" y="1585616"/>
              <a:ext cx="11292112" cy="3686768"/>
              <a:chOff x="566058" y="1623526"/>
              <a:chExt cx="11059886" cy="3610948"/>
            </a:xfrm>
          </p:grpSpPr>
          <p:sp>
            <p:nvSpPr>
              <p:cNvPr id="261" name="Google Shape;261;p10"/>
              <p:cNvSpPr/>
              <p:nvPr/>
            </p:nvSpPr>
            <p:spPr>
              <a:xfrm>
                <a:off x="566058" y="1623526"/>
                <a:ext cx="11059886" cy="3610948"/>
              </a:xfrm>
              <a:prstGeom prst="roundRect">
                <a:avLst>
                  <a:gd name="adj" fmla="val 3955"/>
                </a:avLst>
              </a:prstGeom>
              <a:solidFill>
                <a:schemeClr val="lt1"/>
              </a:soli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262" name="Google Shape;262;p10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760587" y="1885071"/>
                <a:ext cx="10670826" cy="30878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1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p11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11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11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11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grpSp>
        <p:nvGrpSpPr>
          <p:cNvPr id="273" name="Google Shape;273;p11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274" name="Google Shape;274;p11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11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$8.65</a:t>
              </a:r>
              <a:endParaRPr/>
            </a:p>
          </p:txBody>
        </p:sp>
      </p:grpSp>
      <p:sp>
        <p:nvSpPr>
          <p:cNvPr id="276" name="Google Shape;276;p11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" name="Google Shape;27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59023"/>
            <a:ext cx="10894883" cy="3160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3" name="Google Shape;283;p12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2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2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12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2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grpSp>
        <p:nvGrpSpPr>
          <p:cNvPr id="288" name="Google Shape;288;p12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289" name="Google Shape;289;p12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12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$2.27</a:t>
              </a:r>
              <a:endParaRPr/>
            </a:p>
          </p:txBody>
        </p:sp>
      </p:grpSp>
      <p:sp>
        <p:nvSpPr>
          <p:cNvPr id="291" name="Google Shape;291;p12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2" name="Google Shape;292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46839"/>
            <a:ext cx="10894883" cy="3164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13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3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3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3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13"/>
          <p:cNvSpPr txBox="1"/>
          <p:nvPr/>
        </p:nvSpPr>
        <p:spPr>
          <a:xfrm>
            <a:off x="3789589" y="751611"/>
            <a:ext cx="461282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/>
          </a:p>
        </p:txBody>
      </p:sp>
      <p:grpSp>
        <p:nvGrpSpPr>
          <p:cNvPr id="303" name="Google Shape;303;p13"/>
          <p:cNvGrpSpPr/>
          <p:nvPr/>
        </p:nvGrpSpPr>
        <p:grpSpPr>
          <a:xfrm>
            <a:off x="3325481" y="5214647"/>
            <a:ext cx="5541038" cy="891743"/>
            <a:chOff x="3143870" y="5642406"/>
            <a:chExt cx="5541038" cy="891743"/>
          </a:xfrm>
        </p:grpSpPr>
        <p:sp>
          <p:nvSpPr>
            <p:cNvPr id="304" name="Google Shape;304;p13"/>
            <p:cNvSpPr/>
            <p:nvPr/>
          </p:nvSpPr>
          <p:spPr>
            <a:xfrm>
              <a:off x="3143870" y="5642406"/>
              <a:ext cx="5541038" cy="891743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13"/>
            <p:cNvSpPr txBox="1"/>
            <p:nvPr/>
          </p:nvSpPr>
          <p:spPr>
            <a:xfrm>
              <a:off x="3251018" y="5888031"/>
              <a:ext cx="532674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Mean Absolute Error - $1.72</a:t>
              </a:r>
              <a:endParaRPr/>
            </a:p>
          </p:txBody>
        </p:sp>
      </p:grpSp>
      <p:sp>
        <p:nvSpPr>
          <p:cNvPr id="306" name="Google Shape;306;p13"/>
          <p:cNvSpPr/>
          <p:nvPr/>
        </p:nvSpPr>
        <p:spPr>
          <a:xfrm>
            <a:off x="449944" y="1596007"/>
            <a:ext cx="11292112" cy="3686768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7" name="Google Shape;307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8558" y="1885121"/>
            <a:ext cx="10894883" cy="3108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56858" y="1550938"/>
            <a:ext cx="8400055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lt1"/>
                </a:solidFill>
              </a:rPr>
              <a:t>FB Prophet </a:t>
            </a:r>
            <a:r>
              <a:rPr lang="en-US" sz="7200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Models </a:t>
            </a:r>
            <a:endParaRPr dirty="0"/>
          </a:p>
        </p:txBody>
      </p:sp>
      <p:grpSp>
        <p:nvGrpSpPr>
          <p:cNvPr id="240" name="Google Shape;240;p9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241" name="Google Shape;241;p9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7182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1640673" y="2480474"/>
            <a:ext cx="8910653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47424"/>
            <a:chOff x="740228" y="3105834"/>
            <a:chExt cx="7470322" cy="1147424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2"/>
                  </a:solidFill>
                </a:rPr>
                <a:t>FB Prophet Sam</a:t>
              </a:r>
              <a:endParaRPr sz="3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</a:rPr>
                <a:t>Overall the second-best</a:t>
              </a: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 evaluation metrics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2372A4-AAAE-114D-A8CD-0E3EDA159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839" y="2886994"/>
            <a:ext cx="7236016" cy="1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24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14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14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14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4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4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14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/>
          </a:p>
        </p:txBody>
      </p:sp>
      <p:grpSp>
        <p:nvGrpSpPr>
          <p:cNvPr id="318" name="Google Shape;318;p14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319" name="Google Shape;319;p14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4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4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p14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4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526962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15"/>
          <p:cNvSpPr/>
          <p:nvPr/>
        </p:nvSpPr>
        <p:spPr>
          <a:xfrm>
            <a:off x="1796780" y="208857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15"/>
          <p:cNvSpPr txBox="1"/>
          <p:nvPr/>
        </p:nvSpPr>
        <p:spPr>
          <a:xfrm>
            <a:off x="2309858" y="2213606"/>
            <a:ext cx="1935122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</a:rPr>
              <a:t>MSE</a:t>
            </a:r>
            <a:endParaRPr dirty="0"/>
          </a:p>
        </p:txBody>
      </p:sp>
      <p:sp>
        <p:nvSpPr>
          <p:cNvPr id="336" name="Google Shape;336;p15"/>
          <p:cNvSpPr/>
          <p:nvPr/>
        </p:nvSpPr>
        <p:spPr>
          <a:xfrm>
            <a:off x="6164124" y="2475216"/>
            <a:ext cx="5500914" cy="3388555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15"/>
          <p:cNvSpPr/>
          <p:nvPr/>
        </p:nvSpPr>
        <p:spPr>
          <a:xfrm>
            <a:off x="7433942" y="208857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5"/>
          <p:cNvSpPr txBox="1"/>
          <p:nvPr/>
        </p:nvSpPr>
        <p:spPr>
          <a:xfrm>
            <a:off x="7637141" y="2213606"/>
            <a:ext cx="255488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lt2"/>
                </a:solidFill>
              </a:rPr>
              <a:t>MAE</a:t>
            </a:r>
            <a:endParaRPr dirty="0"/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07006"/>
            <a:chOff x="740228" y="3105834"/>
            <a:chExt cx="7470322" cy="1107006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SARIMA</a:t>
              </a:r>
              <a:endParaRPr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21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Overall Had the best evaluation metrics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342" name="Google Shape;342;p15"/>
          <p:cNvGraphicFramePr/>
          <p:nvPr/>
        </p:nvGraphicFramePr>
        <p:xfrm>
          <a:off x="1126478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343" name="Google Shape;343;p15"/>
          <p:cNvGraphicFramePr/>
          <p:nvPr/>
        </p:nvGraphicFramePr>
        <p:xfrm>
          <a:off x="6763639" y="2937753"/>
          <a:ext cx="4301883" cy="2867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15" descr="turned on MacBook Pro beside iPhone and Xbox One Slim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t="31063" b="3106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15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5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p15" descr="Jangan Gamble dengan perdagangan forex. - Kriptov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15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3034157" y="4438341"/>
            <a:ext cx="5333908" cy="1354043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9" name="Google Shape;339;p15"/>
          <p:cNvGrpSpPr/>
          <p:nvPr/>
        </p:nvGrpSpPr>
        <p:grpSpPr>
          <a:xfrm>
            <a:off x="2360839" y="715171"/>
            <a:ext cx="7470322" cy="1147424"/>
            <a:chOff x="740228" y="3105834"/>
            <a:chExt cx="7470322" cy="1147424"/>
          </a:xfrm>
        </p:grpSpPr>
        <p:sp>
          <p:nvSpPr>
            <p:cNvPr id="340" name="Google Shape;340;p15"/>
            <p:cNvSpPr txBox="1"/>
            <p:nvPr/>
          </p:nvSpPr>
          <p:spPr>
            <a:xfrm>
              <a:off x="740228" y="3105834"/>
              <a:ext cx="74703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SARIMA Residual plot</a:t>
              </a:r>
              <a:endParaRPr sz="36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5"/>
            <p:cNvSpPr txBox="1"/>
            <p:nvPr/>
          </p:nvSpPr>
          <p:spPr>
            <a:xfrm>
              <a:off x="740228" y="3791634"/>
              <a:ext cx="7470322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dirty="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No patterns observed </a:t>
              </a:r>
              <a:r>
                <a:rPr lang="en-US" sz="2000" dirty="0">
                  <a:solidFill>
                    <a:schemeClr val="lt2"/>
                  </a:solidFill>
                </a:rPr>
                <a:t>on fitted model</a:t>
              </a:r>
              <a:endParaRPr sz="2000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4" name="Google Shape;344;p15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15"/>
          <p:cNvSpPr/>
          <p:nvPr/>
        </p:nvSpPr>
        <p:spPr>
          <a:xfrm>
            <a:off x="526962" y="6050510"/>
            <a:ext cx="11138076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15"/>
          <p:cNvSpPr txBox="1"/>
          <p:nvPr/>
        </p:nvSpPr>
        <p:spPr>
          <a:xfrm>
            <a:off x="2084157" y="6095196"/>
            <a:ext cx="802368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Sample Metrics represent the model on TSLA stock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54066B-2B26-E74F-8E53-533CC834B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870" y="2147181"/>
            <a:ext cx="5572418" cy="366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94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6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16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6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6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16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6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$7.88</a:t>
            </a:r>
            <a:endParaRPr dirty="0"/>
          </a:p>
        </p:txBody>
      </p:sp>
      <p:sp>
        <p:nvSpPr>
          <p:cNvPr id="358" name="Google Shape;358;p16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16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TSLA Actual Vs Predicted Stock Prices</a:t>
            </a:r>
            <a:endParaRPr dirty="0"/>
          </a:p>
        </p:txBody>
      </p:sp>
      <p:pic>
        <p:nvPicPr>
          <p:cNvPr id="360" name="Google Shape;360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38632" y="1243502"/>
            <a:ext cx="8514736" cy="4385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3103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" descr="woman in white shirt sitting at coffee shop with man in brown jacket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35023" r="35023"/>
          <a:stretch/>
        </p:blipFill>
        <p:spPr>
          <a:xfrm>
            <a:off x="9112052" y="1"/>
            <a:ext cx="307994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"/>
          <p:cNvSpPr/>
          <p:nvPr/>
        </p:nvSpPr>
        <p:spPr>
          <a:xfrm>
            <a:off x="9112052" y="0"/>
            <a:ext cx="3079948" cy="6857997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0" y="2"/>
            <a:ext cx="9112052" cy="6857997"/>
          </a:xfrm>
          <a:custGeom>
            <a:avLst/>
            <a:gdLst/>
            <a:ahLst/>
            <a:cxnLst/>
            <a:rect l="l" t="t" r="r" b="b"/>
            <a:pathLst>
              <a:path w="9112052" h="6857997" extrusionOk="0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" name="Google Shape;52;p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9497" r="9497"/>
          <a:stretch/>
        </p:blipFill>
        <p:spPr>
          <a:xfrm>
            <a:off x="2" y="0"/>
            <a:ext cx="834514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"/>
          <p:cNvSpPr/>
          <p:nvPr/>
        </p:nvSpPr>
        <p:spPr>
          <a:xfrm>
            <a:off x="1" y="0"/>
            <a:ext cx="8345143" cy="6858001"/>
          </a:xfrm>
          <a:custGeom>
            <a:avLst/>
            <a:gdLst/>
            <a:ahLst/>
            <a:cxnLst/>
            <a:rect l="l" t="t" r="r" b="b"/>
            <a:pathLst>
              <a:path w="8345143" h="6858001" extrusionOk="0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 txBox="1"/>
          <p:nvPr/>
        </p:nvSpPr>
        <p:spPr>
          <a:xfrm>
            <a:off x="1430742" y="2367171"/>
            <a:ext cx="5176179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Business Problem</a:t>
            </a:r>
            <a:endParaRPr/>
          </a:p>
        </p:txBody>
      </p:sp>
      <p:sp>
        <p:nvSpPr>
          <p:cNvPr id="55" name="Google Shape;55;p2"/>
          <p:cNvSpPr/>
          <p:nvPr/>
        </p:nvSpPr>
        <p:spPr>
          <a:xfrm>
            <a:off x="7133770" y="438150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7133770" y="1979158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7133770" y="3520166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7133770" y="5061174"/>
            <a:ext cx="4581980" cy="1358676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6603999" y="587717"/>
            <a:ext cx="1059543" cy="1059543"/>
          </a:xfrm>
          <a:prstGeom prst="ellipse">
            <a:avLst/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6603999" y="2128725"/>
            <a:ext cx="1059543" cy="1059543"/>
          </a:xfrm>
          <a:prstGeom prst="ellipse">
            <a:avLst/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6603999" y="3669733"/>
            <a:ext cx="1059543" cy="1059543"/>
          </a:xfrm>
          <a:prstGeom prst="ellipse">
            <a:avLst/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6603999" y="5210741"/>
            <a:ext cx="1059543" cy="1059543"/>
          </a:xfrm>
          <a:prstGeom prst="ellipse">
            <a:avLst/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 txBox="1"/>
          <p:nvPr/>
        </p:nvSpPr>
        <p:spPr>
          <a:xfrm>
            <a:off x="7741785" y="644281"/>
            <a:ext cx="3590922" cy="94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EU and California recently rolled out plans to phase internal combustion cars by 2035.</a:t>
            </a:r>
            <a:endParaRPr/>
          </a:p>
        </p:txBody>
      </p:sp>
      <p:sp>
        <p:nvSpPr>
          <p:cNvPr id="64" name="Google Shape;64;p2"/>
          <p:cNvSpPr txBox="1"/>
          <p:nvPr/>
        </p:nvSpPr>
        <p:spPr>
          <a:xfrm>
            <a:off x="7741785" y="2191397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Currently there are four publicly traded fully electric vehicle manufacturing companies.</a:t>
            </a:r>
            <a:endParaRPr/>
          </a:p>
        </p:txBody>
      </p:sp>
      <p:sp>
        <p:nvSpPr>
          <p:cNvPr id="65" name="Google Shape;65;p2"/>
          <p:cNvSpPr txBox="1"/>
          <p:nvPr/>
        </p:nvSpPr>
        <p:spPr>
          <a:xfrm>
            <a:off x="7741785" y="3723732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Goal of this project is to analyze the current stock and forecast futures of the four companies.</a:t>
            </a:r>
            <a:endParaRPr/>
          </a:p>
        </p:txBody>
      </p:sp>
      <p:sp>
        <p:nvSpPr>
          <p:cNvPr id="66" name="Google Shape;66;p2"/>
          <p:cNvSpPr txBox="1"/>
          <p:nvPr/>
        </p:nvSpPr>
        <p:spPr>
          <a:xfrm>
            <a:off x="7741785" y="5262176"/>
            <a:ext cx="3590922" cy="951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Evaluate whether the greater world are onboard with the new future of only electric vehicles</a:t>
            </a:r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2" descr="C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32950" y="784498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2" descr="Electric ca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832950" y="2350343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2" descr="City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832950" y="3901440"/>
            <a:ext cx="608606" cy="608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2" descr="High volt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32950" y="5378795"/>
            <a:ext cx="608606" cy="608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17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17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17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7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17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17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7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$1.60</a:t>
            </a:r>
            <a:endParaRPr dirty="0"/>
          </a:p>
        </p:txBody>
      </p:sp>
      <p:sp>
        <p:nvSpPr>
          <p:cNvPr id="372" name="Google Shape;372;p17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7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NIO Actual Vs Predicted Stock Prices</a:t>
            </a:r>
            <a:endParaRPr/>
          </a:p>
        </p:txBody>
      </p:sp>
      <p:pic>
        <p:nvPicPr>
          <p:cNvPr id="374" name="Google Shape;374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64890" y="1191884"/>
            <a:ext cx="8662220" cy="4488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8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18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8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8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18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$1.99</a:t>
            </a:r>
            <a:endParaRPr dirty="0"/>
          </a:p>
        </p:txBody>
      </p:sp>
      <p:sp>
        <p:nvSpPr>
          <p:cNvPr id="386" name="Google Shape;386;p18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18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XPEV Actual Vs Predicted Stock Prices</a:t>
            </a:r>
            <a:endParaRPr/>
          </a:p>
        </p:txBody>
      </p:sp>
      <p:pic>
        <p:nvPicPr>
          <p:cNvPr id="388" name="Google Shape;388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79639" y="1194949"/>
            <a:ext cx="8632722" cy="44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9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4" name="Google Shape;394;p19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19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9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9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19"/>
          <p:cNvSpPr/>
          <p:nvPr/>
        </p:nvSpPr>
        <p:spPr>
          <a:xfrm>
            <a:off x="3325481" y="5642350"/>
            <a:ext cx="5541038" cy="891743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19"/>
          <p:cNvSpPr txBox="1"/>
          <p:nvPr/>
        </p:nvSpPr>
        <p:spPr>
          <a:xfrm>
            <a:off x="3432629" y="5887975"/>
            <a:ext cx="532674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MAE – $0.97</a:t>
            </a:r>
            <a:endParaRPr dirty="0"/>
          </a:p>
        </p:txBody>
      </p:sp>
      <p:sp>
        <p:nvSpPr>
          <p:cNvPr id="400" name="Google Shape;400;p19"/>
          <p:cNvSpPr/>
          <p:nvPr/>
        </p:nvSpPr>
        <p:spPr>
          <a:xfrm>
            <a:off x="1219200" y="1076632"/>
            <a:ext cx="9753600" cy="4719484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9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SARIMA LI Actual Vs Predicted Stock Prices</a:t>
            </a:r>
            <a:endParaRPr/>
          </a:p>
        </p:txBody>
      </p:sp>
      <p:pic>
        <p:nvPicPr>
          <p:cNvPr id="402" name="Google Shape;40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4091" y="1216742"/>
            <a:ext cx="8623818" cy="443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0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0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20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0"/>
          <p:cNvPicPr preferRelativeResize="0"/>
          <p:nvPr/>
        </p:nvPicPr>
        <p:blipFill rotWithShape="1">
          <a:blip r:embed="rId5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20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0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Forecasts</a:t>
            </a:r>
            <a:endParaRPr/>
          </a:p>
        </p:txBody>
      </p:sp>
      <p:grpSp>
        <p:nvGrpSpPr>
          <p:cNvPr id="413" name="Google Shape;413;p20"/>
          <p:cNvGrpSpPr/>
          <p:nvPr/>
        </p:nvGrpSpPr>
        <p:grpSpPr>
          <a:xfrm flipH="1">
            <a:off x="-1" y="4730946"/>
            <a:ext cx="3873775" cy="2127053"/>
            <a:chOff x="3283682" y="1966526"/>
            <a:chExt cx="8908320" cy="4891474"/>
          </a:xfrm>
        </p:grpSpPr>
        <p:sp>
          <p:nvSpPr>
            <p:cNvPr id="414" name="Google Shape;414;p20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7" name="Google Shape;417;p20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0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1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4" name="Google Shape;424;p21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1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1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1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1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1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42 DAY STOCK FORECAST</a:t>
            </a:r>
            <a:endParaRPr/>
          </a:p>
        </p:txBody>
      </p:sp>
      <p:pic>
        <p:nvPicPr>
          <p:cNvPr id="430" name="Google Shape;430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2115" y="1209368"/>
            <a:ext cx="9927770" cy="504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2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22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2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22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2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2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2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 42 DAY STOCK FORECAST</a:t>
            </a:r>
            <a:endParaRPr/>
          </a:p>
        </p:txBody>
      </p:sp>
      <p:pic>
        <p:nvPicPr>
          <p:cNvPr id="442" name="Google Shape;442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62505" y="1268361"/>
            <a:ext cx="10266990" cy="4925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3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8" name="Google Shape;448;p23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3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3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3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3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3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XPEV 42 DAY STOCK FORECAST</a:t>
            </a:r>
            <a:endParaRPr/>
          </a:p>
        </p:txBody>
      </p:sp>
      <p:pic>
        <p:nvPicPr>
          <p:cNvPr id="454" name="Google Shape;454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62048" y="1312606"/>
            <a:ext cx="10067904" cy="4837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4"/>
          <p:cNvSpPr/>
          <p:nvPr/>
        </p:nvSpPr>
        <p:spPr>
          <a:xfrm rot="10800000" flipH="1">
            <a:off x="0" y="4106986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0" name="Google Shape;460;p24" descr="Belajar Trading Forex dengan Mentor Lebih Menjanjikan Hasilnya | DIDIMAX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4544906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4" descr="MacBook Pro on top of desk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4211" b="34212"/>
          <a:stretch/>
        </p:blipFill>
        <p:spPr>
          <a:xfrm>
            <a:off x="2" y="0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24"/>
          <p:cNvSpPr/>
          <p:nvPr/>
        </p:nvSpPr>
        <p:spPr>
          <a:xfrm rot="5400000" flipH="1">
            <a:off x="4556027" y="-4556026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4"/>
          <p:cNvSpPr/>
          <p:nvPr/>
        </p:nvSpPr>
        <p:spPr>
          <a:xfrm rot="10800000" flipH="1">
            <a:off x="0" y="4544906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4"/>
          <p:cNvSpPr/>
          <p:nvPr/>
        </p:nvSpPr>
        <p:spPr>
          <a:xfrm>
            <a:off x="850490" y="1076632"/>
            <a:ext cx="10491020" cy="5309420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4"/>
          <p:cNvSpPr txBox="1"/>
          <p:nvPr/>
        </p:nvSpPr>
        <p:spPr>
          <a:xfrm>
            <a:off x="464457" y="302217"/>
            <a:ext cx="1126308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LI 42 DAY STOCK FORECAST</a:t>
            </a:r>
            <a:endParaRPr/>
          </a:p>
        </p:txBody>
      </p:sp>
      <p:pic>
        <p:nvPicPr>
          <p:cNvPr id="466" name="Google Shape;466;p24"/>
          <p:cNvPicPr preferRelativeResize="0"/>
          <p:nvPr/>
        </p:nvPicPr>
        <p:blipFill rotWithShape="1">
          <a:blip r:embed="rId5">
            <a:alphaModFix/>
          </a:blip>
          <a:srcRect l="1627"/>
          <a:stretch/>
        </p:blipFill>
        <p:spPr>
          <a:xfrm>
            <a:off x="992183" y="1253613"/>
            <a:ext cx="10207633" cy="4955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5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25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3" name="Google Shape;473;p25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25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25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5"/>
          <p:cNvSpPr txBox="1"/>
          <p:nvPr/>
        </p:nvSpPr>
        <p:spPr>
          <a:xfrm>
            <a:off x="656858" y="1931938"/>
            <a:ext cx="8400055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/>
          </a:p>
        </p:txBody>
      </p:sp>
      <p:grpSp>
        <p:nvGrpSpPr>
          <p:cNvPr id="477" name="Google Shape;477;p25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478" name="Google Shape;478;p2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25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25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1" name="Google Shape;481;p25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5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26" descr="Forex HD - Diagramm Hintergrundbild - 852x480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" b="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6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6"/>
          <p:cNvSpPr txBox="1"/>
          <p:nvPr/>
        </p:nvSpPr>
        <p:spPr>
          <a:xfrm>
            <a:off x="3075800" y="742591"/>
            <a:ext cx="60404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Key Results &amp; Deductions </a:t>
            </a:r>
            <a:endParaRPr sz="3600" b="1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0" name="Google Shape;490;p26"/>
          <p:cNvGrpSpPr/>
          <p:nvPr/>
        </p:nvGrpSpPr>
        <p:grpSpPr>
          <a:xfrm>
            <a:off x="1474839" y="1699514"/>
            <a:ext cx="10014154" cy="4415895"/>
            <a:chOff x="1474839" y="1366298"/>
            <a:chExt cx="10014154" cy="4415895"/>
          </a:xfrm>
        </p:grpSpPr>
        <p:grpSp>
          <p:nvGrpSpPr>
            <p:cNvPr id="491" name="Google Shape;491;p26"/>
            <p:cNvGrpSpPr/>
            <p:nvPr/>
          </p:nvGrpSpPr>
          <p:grpSpPr>
            <a:xfrm>
              <a:off x="4126588" y="1932039"/>
              <a:ext cx="3938824" cy="3795270"/>
              <a:chOff x="3612487" y="1436675"/>
              <a:chExt cx="4967026" cy="4785998"/>
            </a:xfrm>
          </p:grpSpPr>
          <p:sp>
            <p:nvSpPr>
              <p:cNvPr id="492" name="Google Shape;492;p26"/>
              <p:cNvSpPr/>
              <p:nvPr/>
            </p:nvSpPr>
            <p:spPr>
              <a:xfrm>
                <a:off x="3612487" y="2616867"/>
                <a:ext cx="1938139" cy="1845037"/>
              </a:xfrm>
              <a:custGeom>
                <a:avLst/>
                <a:gdLst/>
                <a:ahLst/>
                <a:cxnLst/>
                <a:rect l="l" t="t" r="r" b="b"/>
                <a:pathLst>
                  <a:path w="20231" h="21600" extrusionOk="0">
                    <a:moveTo>
                      <a:pt x="19451" y="16119"/>
                    </a:moveTo>
                    <a:cubicBezTo>
                      <a:pt x="19369" y="15981"/>
                      <a:pt x="19286" y="15797"/>
                      <a:pt x="19163" y="15659"/>
                    </a:cubicBezTo>
                    <a:lnTo>
                      <a:pt x="18178" y="14277"/>
                    </a:lnTo>
                    <a:cubicBezTo>
                      <a:pt x="16905" y="12481"/>
                      <a:pt x="17685" y="9764"/>
                      <a:pt x="19656" y="9165"/>
                    </a:cubicBezTo>
                    <a:lnTo>
                      <a:pt x="20231" y="8981"/>
                    </a:lnTo>
                    <a:lnTo>
                      <a:pt x="13414" y="0"/>
                    </a:lnTo>
                    <a:lnTo>
                      <a:pt x="4380" y="2809"/>
                    </a:lnTo>
                    <a:cubicBezTo>
                      <a:pt x="274" y="4099"/>
                      <a:pt x="-1369" y="9672"/>
                      <a:pt x="1300" y="13402"/>
                    </a:cubicBezTo>
                    <a:lnTo>
                      <a:pt x="7131" y="21600"/>
                    </a:lnTo>
                    <a:lnTo>
                      <a:pt x="19451" y="16119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26"/>
              <p:cNvSpPr/>
              <p:nvPr/>
            </p:nvSpPr>
            <p:spPr>
              <a:xfrm>
                <a:off x="5107397" y="1436675"/>
                <a:ext cx="1998462" cy="181454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0627" extrusionOk="0">
                    <a:moveTo>
                      <a:pt x="7016" y="20627"/>
                    </a:moveTo>
                    <a:cubicBezTo>
                      <a:pt x="7186" y="20627"/>
                      <a:pt x="7228" y="20627"/>
                      <a:pt x="7398" y="20582"/>
                    </a:cubicBezTo>
                    <a:lnTo>
                      <a:pt x="8291" y="19151"/>
                    </a:lnTo>
                    <a:cubicBezTo>
                      <a:pt x="9482" y="17273"/>
                      <a:pt x="12076" y="17273"/>
                      <a:pt x="13266" y="19151"/>
                    </a:cubicBezTo>
                    <a:lnTo>
                      <a:pt x="14159" y="20582"/>
                    </a:lnTo>
                    <a:cubicBezTo>
                      <a:pt x="14329" y="20582"/>
                      <a:pt x="14372" y="20582"/>
                      <a:pt x="14542" y="20627"/>
                    </a:cubicBezTo>
                    <a:lnTo>
                      <a:pt x="21600" y="11906"/>
                    </a:lnTo>
                    <a:lnTo>
                      <a:pt x="15945" y="2918"/>
                    </a:lnTo>
                    <a:cubicBezTo>
                      <a:pt x="13521" y="-973"/>
                      <a:pt x="8079" y="-973"/>
                      <a:pt x="5655" y="2918"/>
                    </a:cubicBezTo>
                    <a:lnTo>
                      <a:pt x="0" y="11951"/>
                    </a:lnTo>
                    <a:lnTo>
                      <a:pt x="7016" y="20627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26"/>
              <p:cNvSpPr/>
              <p:nvPr/>
            </p:nvSpPr>
            <p:spPr>
              <a:xfrm>
                <a:off x="6208910" y="4229793"/>
                <a:ext cx="1637218" cy="1992880"/>
              </a:xfrm>
              <a:custGeom>
                <a:avLst/>
                <a:gdLst/>
                <a:ahLst/>
                <a:cxnLst/>
                <a:rect l="l" t="t" r="r" b="b"/>
                <a:pathLst>
                  <a:path w="21352" h="20491" extrusionOk="0">
                    <a:moveTo>
                      <a:pt x="6362" y="0"/>
                    </a:moveTo>
                    <a:lnTo>
                      <a:pt x="6362" y="404"/>
                    </a:lnTo>
                    <a:cubicBezTo>
                      <a:pt x="6465" y="2427"/>
                      <a:pt x="3899" y="3924"/>
                      <a:pt x="1488" y="3196"/>
                    </a:cubicBezTo>
                    <a:lnTo>
                      <a:pt x="0" y="2751"/>
                    </a:lnTo>
                    <a:lnTo>
                      <a:pt x="0" y="16746"/>
                    </a:lnTo>
                    <a:lnTo>
                      <a:pt x="11287" y="20103"/>
                    </a:lnTo>
                    <a:cubicBezTo>
                      <a:pt x="16264" y="21600"/>
                      <a:pt x="21600" y="18566"/>
                      <a:pt x="21343" y="14360"/>
                    </a:cubicBezTo>
                    <a:lnTo>
                      <a:pt x="20779" y="4571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26"/>
              <p:cNvSpPr/>
              <p:nvPr/>
            </p:nvSpPr>
            <p:spPr>
              <a:xfrm>
                <a:off x="6641644" y="2616867"/>
                <a:ext cx="1937869" cy="1845037"/>
              </a:xfrm>
              <a:custGeom>
                <a:avLst/>
                <a:gdLst/>
                <a:ahLst/>
                <a:cxnLst/>
                <a:rect l="l" t="t" r="r" b="b"/>
                <a:pathLst>
                  <a:path w="20228" h="21600" extrusionOk="0">
                    <a:moveTo>
                      <a:pt x="15851" y="2809"/>
                    </a:moveTo>
                    <a:lnTo>
                      <a:pt x="6817" y="0"/>
                    </a:lnTo>
                    <a:lnTo>
                      <a:pt x="0" y="8981"/>
                    </a:lnTo>
                    <a:lnTo>
                      <a:pt x="575" y="9165"/>
                    </a:lnTo>
                    <a:cubicBezTo>
                      <a:pt x="2587" y="9764"/>
                      <a:pt x="3367" y="12481"/>
                      <a:pt x="2053" y="14277"/>
                    </a:cubicBezTo>
                    <a:lnTo>
                      <a:pt x="1068" y="15659"/>
                    </a:lnTo>
                    <a:cubicBezTo>
                      <a:pt x="944" y="15797"/>
                      <a:pt x="862" y="15981"/>
                      <a:pt x="780" y="16119"/>
                    </a:cubicBezTo>
                    <a:lnTo>
                      <a:pt x="13059" y="21600"/>
                    </a:lnTo>
                    <a:lnTo>
                      <a:pt x="18890" y="13402"/>
                    </a:lnTo>
                    <a:cubicBezTo>
                      <a:pt x="21600" y="9672"/>
                      <a:pt x="19998" y="4053"/>
                      <a:pt x="15851" y="2809"/>
                    </a:cubicBez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26"/>
              <p:cNvSpPr/>
              <p:nvPr/>
            </p:nvSpPr>
            <p:spPr>
              <a:xfrm>
                <a:off x="4320599" y="4229793"/>
                <a:ext cx="1641161" cy="1988946"/>
              </a:xfrm>
              <a:custGeom>
                <a:avLst/>
                <a:gdLst/>
                <a:ahLst/>
                <a:cxnLst/>
                <a:rect l="l" t="t" r="r" b="b"/>
                <a:pathLst>
                  <a:path w="21353" h="20489" extrusionOk="0">
                    <a:moveTo>
                      <a:pt x="21353" y="2756"/>
                    </a:moveTo>
                    <a:lnTo>
                      <a:pt x="19869" y="3202"/>
                    </a:lnTo>
                    <a:cubicBezTo>
                      <a:pt x="17463" y="3931"/>
                      <a:pt x="14904" y="2432"/>
                      <a:pt x="15006" y="405"/>
                    </a:cubicBezTo>
                    <a:lnTo>
                      <a:pt x="15006" y="0"/>
                    </a:lnTo>
                    <a:lnTo>
                      <a:pt x="572" y="4539"/>
                    </a:lnTo>
                    <a:lnTo>
                      <a:pt x="9" y="14346"/>
                    </a:lnTo>
                    <a:cubicBezTo>
                      <a:pt x="-247" y="18561"/>
                      <a:pt x="5025" y="21600"/>
                      <a:pt x="10041" y="20101"/>
                    </a:cubicBezTo>
                    <a:lnTo>
                      <a:pt x="21302" y="16737"/>
                    </a:lnTo>
                    <a:lnTo>
                      <a:pt x="21302" y="2756"/>
                    </a:lnTo>
                    <a:close/>
                  </a:path>
                </a:pathLst>
              </a:cu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26"/>
              <p:cNvSpPr/>
              <p:nvPr/>
            </p:nvSpPr>
            <p:spPr>
              <a:xfrm>
                <a:off x="4839758" y="2960633"/>
                <a:ext cx="710868" cy="1260443"/>
              </a:xfrm>
              <a:custGeom>
                <a:avLst/>
                <a:gdLst/>
                <a:ahLst/>
                <a:cxnLst/>
                <a:rect l="l" t="t" r="r" b="b"/>
                <a:pathLst>
                  <a:path w="710868" h="1260443" extrusionOk="0">
                    <a:moveTo>
                      <a:pt x="350445" y="0"/>
                    </a:moveTo>
                    <a:lnTo>
                      <a:pt x="710868" y="423378"/>
                    </a:lnTo>
                    <a:lnTo>
                      <a:pt x="655783" y="439095"/>
                    </a:lnTo>
                    <a:cubicBezTo>
                      <a:pt x="466960" y="490260"/>
                      <a:pt x="392236" y="722342"/>
                      <a:pt x="514190" y="875753"/>
                    </a:cubicBezTo>
                    <a:lnTo>
                      <a:pt x="608553" y="993802"/>
                    </a:lnTo>
                    <a:cubicBezTo>
                      <a:pt x="620337" y="1005589"/>
                      <a:pt x="628288" y="1021306"/>
                      <a:pt x="636144" y="1033094"/>
                    </a:cubicBezTo>
                    <a:lnTo>
                      <a:pt x="63005" y="1260443"/>
                    </a:lnTo>
                    <a:lnTo>
                      <a:pt x="56478" y="1242610"/>
                    </a:lnTo>
                    <a:cubicBezTo>
                      <a:pt x="19774" y="1124600"/>
                      <a:pt x="0" y="999130"/>
                      <a:pt x="0" y="869042"/>
                    </a:cubicBezTo>
                    <a:cubicBezTo>
                      <a:pt x="0" y="565503"/>
                      <a:pt x="107655" y="287108"/>
                      <a:pt x="286865" y="699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26"/>
              <p:cNvSpPr/>
              <p:nvPr/>
            </p:nvSpPr>
            <p:spPr>
              <a:xfrm>
                <a:off x="5374620" y="2573432"/>
                <a:ext cx="1453560" cy="677790"/>
              </a:xfrm>
              <a:custGeom>
                <a:avLst/>
                <a:gdLst/>
                <a:ahLst/>
                <a:cxnLst/>
                <a:rect l="l" t="t" r="r" b="b"/>
                <a:pathLst>
                  <a:path w="1453560" h="677790" extrusionOk="0">
                    <a:moveTo>
                      <a:pt x="721380" y="0"/>
                    </a:moveTo>
                    <a:cubicBezTo>
                      <a:pt x="981556" y="0"/>
                      <a:pt x="1223259" y="79093"/>
                      <a:pt x="1423757" y="214547"/>
                    </a:cubicBezTo>
                    <a:lnTo>
                      <a:pt x="1453560" y="236833"/>
                    </a:lnTo>
                    <a:lnTo>
                      <a:pt x="1078223" y="677790"/>
                    </a:lnTo>
                    <a:cubicBezTo>
                      <a:pt x="1062495" y="673832"/>
                      <a:pt x="1058516" y="673832"/>
                      <a:pt x="1042788" y="673832"/>
                    </a:cubicBezTo>
                    <a:lnTo>
                      <a:pt x="960166" y="547947"/>
                    </a:lnTo>
                    <a:cubicBezTo>
                      <a:pt x="850065" y="382740"/>
                      <a:pt x="610065" y="382740"/>
                      <a:pt x="499872" y="547947"/>
                    </a:cubicBezTo>
                    <a:lnTo>
                      <a:pt x="417250" y="673832"/>
                    </a:lnTo>
                    <a:cubicBezTo>
                      <a:pt x="401522" y="677790"/>
                      <a:pt x="397636" y="677790"/>
                      <a:pt x="381907" y="677790"/>
                    </a:cubicBezTo>
                    <a:lnTo>
                      <a:pt x="0" y="228757"/>
                    </a:lnTo>
                    <a:lnTo>
                      <a:pt x="19004" y="214547"/>
                    </a:lnTo>
                    <a:cubicBezTo>
                      <a:pt x="219501" y="79093"/>
                      <a:pt x="461204" y="0"/>
                      <a:pt x="72138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26"/>
              <p:cNvSpPr/>
              <p:nvPr/>
            </p:nvSpPr>
            <p:spPr>
              <a:xfrm>
                <a:off x="6641644" y="2960788"/>
                <a:ext cx="710598" cy="1260855"/>
              </a:xfrm>
              <a:custGeom>
                <a:avLst/>
                <a:gdLst/>
                <a:ahLst/>
                <a:cxnLst/>
                <a:rect l="l" t="t" r="r" b="b"/>
                <a:pathLst>
                  <a:path w="710598" h="1260855" extrusionOk="0">
                    <a:moveTo>
                      <a:pt x="360295" y="0"/>
                    </a:moveTo>
                    <a:lnTo>
                      <a:pt x="423734" y="69801"/>
                    </a:lnTo>
                    <a:cubicBezTo>
                      <a:pt x="602944" y="286953"/>
                      <a:pt x="710598" y="565348"/>
                      <a:pt x="710598" y="868887"/>
                    </a:cubicBezTo>
                    <a:cubicBezTo>
                      <a:pt x="710598" y="998975"/>
                      <a:pt x="690825" y="1124445"/>
                      <a:pt x="654120" y="1242455"/>
                    </a:cubicBezTo>
                    <a:lnTo>
                      <a:pt x="647386" y="1260855"/>
                    </a:lnTo>
                    <a:lnTo>
                      <a:pt x="74725" y="1032939"/>
                    </a:lnTo>
                    <a:cubicBezTo>
                      <a:pt x="82581" y="1021151"/>
                      <a:pt x="90437" y="1005434"/>
                      <a:pt x="102316" y="993647"/>
                    </a:cubicBezTo>
                    <a:lnTo>
                      <a:pt x="196680" y="875598"/>
                    </a:lnTo>
                    <a:cubicBezTo>
                      <a:pt x="322563" y="722187"/>
                      <a:pt x="247838" y="490105"/>
                      <a:pt x="55086" y="438940"/>
                    </a:cubicBezTo>
                    <a:lnTo>
                      <a:pt x="0" y="423223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26"/>
              <p:cNvSpPr/>
              <p:nvPr/>
            </p:nvSpPr>
            <p:spPr>
              <a:xfrm>
                <a:off x="4988542" y="4229793"/>
                <a:ext cx="973218" cy="848154"/>
              </a:xfrm>
              <a:custGeom>
                <a:avLst/>
                <a:gdLst/>
                <a:ahLst/>
                <a:cxnLst/>
                <a:rect l="l" t="t" r="r" b="b"/>
                <a:pathLst>
                  <a:path w="973218" h="848154" extrusionOk="0">
                    <a:moveTo>
                      <a:pt x="969298" y="267536"/>
                    </a:moveTo>
                    <a:lnTo>
                      <a:pt x="973218" y="267536"/>
                    </a:lnTo>
                    <a:lnTo>
                      <a:pt x="969298" y="269024"/>
                    </a:lnTo>
                    <a:close/>
                    <a:moveTo>
                      <a:pt x="485397" y="0"/>
                    </a:moveTo>
                    <a:lnTo>
                      <a:pt x="485397" y="39315"/>
                    </a:lnTo>
                    <a:cubicBezTo>
                      <a:pt x="477557" y="236084"/>
                      <a:pt x="674238" y="381598"/>
                      <a:pt x="859160" y="310831"/>
                    </a:cubicBezTo>
                    <a:lnTo>
                      <a:pt x="969298" y="269024"/>
                    </a:lnTo>
                    <a:lnTo>
                      <a:pt x="969298" y="848154"/>
                    </a:lnTo>
                    <a:lnTo>
                      <a:pt x="854282" y="830601"/>
                    </a:lnTo>
                    <a:cubicBezTo>
                      <a:pt x="486279" y="755297"/>
                      <a:pt x="176891" y="519083"/>
                      <a:pt x="2838" y="198681"/>
                    </a:cubicBezTo>
                    <a:lnTo>
                      <a:pt x="0" y="192788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26"/>
              <p:cNvSpPr/>
              <p:nvPr/>
            </p:nvSpPr>
            <p:spPr>
              <a:xfrm>
                <a:off x="6208910" y="4229793"/>
                <a:ext cx="989778" cy="850422"/>
              </a:xfrm>
              <a:custGeom>
                <a:avLst/>
                <a:gdLst/>
                <a:ahLst/>
                <a:cxnLst/>
                <a:rect l="l" t="t" r="r" b="b"/>
                <a:pathLst>
                  <a:path w="989778" h="850422" extrusionOk="0">
                    <a:moveTo>
                      <a:pt x="487822" y="0"/>
                    </a:moveTo>
                    <a:lnTo>
                      <a:pt x="989778" y="201861"/>
                    </a:lnTo>
                    <a:lnTo>
                      <a:pt x="928786" y="302258"/>
                    </a:lnTo>
                    <a:cubicBezTo>
                      <a:pt x="725606" y="603004"/>
                      <a:pt x="395614" y="811038"/>
                      <a:pt x="15534" y="849637"/>
                    </a:cubicBezTo>
                    <a:lnTo>
                      <a:pt x="0" y="850422"/>
                    </a:lnTo>
                    <a:lnTo>
                      <a:pt x="0" y="267552"/>
                    </a:lnTo>
                    <a:lnTo>
                      <a:pt x="114096" y="310831"/>
                    </a:lnTo>
                    <a:cubicBezTo>
                      <a:pt x="298966" y="381634"/>
                      <a:pt x="495720" y="236041"/>
                      <a:pt x="487822" y="39292"/>
                    </a:cubicBez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02" name="Google Shape;502;p26"/>
            <p:cNvSpPr txBox="1"/>
            <p:nvPr/>
          </p:nvSpPr>
          <p:spPr>
            <a:xfrm>
              <a:off x="3106994" y="1366298"/>
              <a:ext cx="5978012" cy="38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All EV Stocks are forecasted  to be trending higher</a:t>
              </a:r>
              <a:endParaRPr/>
            </a:p>
          </p:txBody>
        </p:sp>
        <p:grpSp>
          <p:nvGrpSpPr>
            <p:cNvPr id="503" name="Google Shape;503;p26"/>
            <p:cNvGrpSpPr/>
            <p:nvPr/>
          </p:nvGrpSpPr>
          <p:grpSpPr>
            <a:xfrm>
              <a:off x="7936401" y="2964012"/>
              <a:ext cx="3552592" cy="2818181"/>
              <a:chOff x="7818745" y="2964012"/>
              <a:chExt cx="3552592" cy="2818181"/>
            </a:xfrm>
          </p:grpSpPr>
          <p:sp>
            <p:nvSpPr>
              <p:cNvPr id="504" name="Google Shape;504;p26"/>
              <p:cNvSpPr txBox="1"/>
              <p:nvPr/>
            </p:nvSpPr>
            <p:spPr>
              <a:xfrm>
                <a:off x="8329438" y="2964012"/>
                <a:ext cx="3041899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Previous Short-term trend was currently up for all the EV stocks as well</a:t>
                </a:r>
                <a:endParaRPr/>
              </a:p>
            </p:txBody>
          </p:sp>
          <p:sp>
            <p:nvSpPr>
              <p:cNvPr id="505" name="Google Shape;505;p26"/>
              <p:cNvSpPr txBox="1"/>
              <p:nvPr/>
            </p:nvSpPr>
            <p:spPr>
              <a:xfrm>
                <a:off x="7818745" y="5061483"/>
                <a:ext cx="3041899" cy="720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Indication of short-term interest in all these stocks </a:t>
                </a:r>
                <a:endParaRPr/>
              </a:p>
            </p:txBody>
          </p:sp>
        </p:grpSp>
        <p:grpSp>
          <p:nvGrpSpPr>
            <p:cNvPr id="506" name="Google Shape;506;p26"/>
            <p:cNvGrpSpPr/>
            <p:nvPr/>
          </p:nvGrpSpPr>
          <p:grpSpPr>
            <a:xfrm flipH="1">
              <a:off x="1474839" y="2964012"/>
              <a:ext cx="2786260" cy="2818181"/>
              <a:chOff x="7813246" y="2964012"/>
              <a:chExt cx="2786260" cy="2818181"/>
            </a:xfrm>
          </p:grpSpPr>
          <p:sp>
            <p:nvSpPr>
              <p:cNvPr id="507" name="Google Shape;507;p26"/>
              <p:cNvSpPr txBox="1"/>
              <p:nvPr/>
            </p:nvSpPr>
            <p:spPr>
              <a:xfrm>
                <a:off x="8329439" y="2964012"/>
                <a:ext cx="2270067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Automotive market trend not included </a:t>
                </a:r>
                <a:endParaRPr/>
              </a:p>
            </p:txBody>
          </p:sp>
          <p:sp>
            <p:nvSpPr>
              <p:cNvPr id="508" name="Google Shape;508;p26"/>
              <p:cNvSpPr txBox="1"/>
              <p:nvPr/>
            </p:nvSpPr>
            <p:spPr>
              <a:xfrm>
                <a:off x="7813246" y="5061483"/>
                <a:ext cx="2613864" cy="7207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Stock market trend not included </a:t>
                </a:r>
                <a:endParaRPr/>
              </a:p>
            </p:txBody>
          </p:sp>
        </p:grpSp>
      </p:grpSp>
      <p:grpSp>
        <p:nvGrpSpPr>
          <p:cNvPr id="509" name="Google Shape;509;p26"/>
          <p:cNvGrpSpPr/>
          <p:nvPr/>
        </p:nvGrpSpPr>
        <p:grpSpPr>
          <a:xfrm>
            <a:off x="7568666" y="2658794"/>
            <a:ext cx="3374023" cy="2236763"/>
            <a:chOff x="7444032" y="2658794"/>
            <a:chExt cx="3374023" cy="2236763"/>
          </a:xfrm>
        </p:grpSpPr>
        <p:cxnSp>
          <p:nvCxnSpPr>
            <p:cNvPr id="510" name="Google Shape;510;p26"/>
            <p:cNvCxnSpPr/>
            <p:nvPr/>
          </p:nvCxnSpPr>
          <p:spPr>
            <a:xfrm>
              <a:off x="7444032" y="2658794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1" name="Google Shape;511;p26"/>
            <p:cNvCxnSpPr/>
            <p:nvPr/>
          </p:nvCxnSpPr>
          <p:spPr>
            <a:xfrm>
              <a:off x="8133348" y="4895557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2" name="Google Shape;512;p26"/>
          <p:cNvGrpSpPr/>
          <p:nvPr/>
        </p:nvGrpSpPr>
        <p:grpSpPr>
          <a:xfrm flipH="1">
            <a:off x="1249312" y="2658794"/>
            <a:ext cx="3374023" cy="2236763"/>
            <a:chOff x="7444032" y="2658794"/>
            <a:chExt cx="3374023" cy="2236763"/>
          </a:xfrm>
        </p:grpSpPr>
        <p:cxnSp>
          <p:nvCxnSpPr>
            <p:cNvPr id="513" name="Google Shape;513;p26"/>
            <p:cNvCxnSpPr/>
            <p:nvPr/>
          </p:nvCxnSpPr>
          <p:spPr>
            <a:xfrm>
              <a:off x="7444032" y="2658794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4" name="Google Shape;514;p26"/>
            <p:cNvCxnSpPr/>
            <p:nvPr/>
          </p:nvCxnSpPr>
          <p:spPr>
            <a:xfrm>
              <a:off x="8133348" y="4895557"/>
              <a:ext cx="2684707" cy="0"/>
            </a:xfrm>
            <a:prstGeom prst="straightConnector1">
              <a:avLst/>
            </a:prstGeom>
            <a:noFill/>
            <a:ln w="19050" cap="flat" cmpd="sng">
              <a:solidFill>
                <a:srgbClr val="BFBFBF"/>
              </a:solidFill>
              <a:prstDash val="dash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515" name="Google Shape;515;p26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516" name="Google Shape;516;p26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7" name="Google Shape;517;p26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18" name="Google Shape;518;p26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26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0" name="Google Shape;520;p26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521" name="Google Shape;521;p26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2" name="Google Shape;522;p26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23" name="Google Shape;523;p26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26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25" name="Google Shape;525;p26" descr="Bar graph with upward tren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74600" y="255037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6" descr="Sto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43450" y="363382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26" descr="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64925" y="5269725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26" descr="Coins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86625" y="3676650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26" descr="Magnifying glass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712725" y="5274450"/>
            <a:ext cx="461850" cy="46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6" descr="Pie chart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729002" y="3781425"/>
            <a:ext cx="733996" cy="733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/>
          <p:nvPr/>
        </p:nvSpPr>
        <p:spPr>
          <a:xfrm>
            <a:off x="0" y="1"/>
            <a:ext cx="12192000" cy="2751013"/>
          </a:xfrm>
          <a:custGeom>
            <a:avLst/>
            <a:gdLst/>
            <a:ahLst/>
            <a:cxnLst/>
            <a:rect l="l" t="t" r="r" b="b"/>
            <a:pathLst>
              <a:path w="12192000" h="2751013" extrusionOk="0">
                <a:moveTo>
                  <a:pt x="0" y="0"/>
                </a:moveTo>
                <a:lnTo>
                  <a:pt x="12192000" y="0"/>
                </a:lnTo>
                <a:lnTo>
                  <a:pt x="12192000" y="2004422"/>
                </a:lnTo>
                <a:lnTo>
                  <a:pt x="12080283" y="2041753"/>
                </a:lnTo>
                <a:cubicBezTo>
                  <a:pt x="10704782" y="2479970"/>
                  <a:pt x="8804544" y="2751013"/>
                  <a:pt x="6705600" y="2751013"/>
                </a:cubicBezTo>
                <a:cubicBezTo>
                  <a:pt x="3819551" y="2751013"/>
                  <a:pt x="1309183" y="2238572"/>
                  <a:pt x="22044" y="1483709"/>
                </a:cubicBezTo>
                <a:lnTo>
                  <a:pt x="0" y="1469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 descr="Trading Forex - 1440x810 - Download HD Wallpaper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3137" b="33137"/>
          <a:stretch/>
        </p:blipFill>
        <p:spPr>
          <a:xfrm>
            <a:off x="0" y="0"/>
            <a:ext cx="12192000" cy="2313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person using laptop on white wooden tabl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1093" b="31093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3"/>
          <p:cNvSpPr/>
          <p:nvPr/>
        </p:nvSpPr>
        <p:spPr>
          <a:xfrm rot="5400000">
            <a:off x="4543427" y="-790574"/>
            <a:ext cx="3105147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0" y="0"/>
            <a:ext cx="12192000" cy="2313094"/>
          </a:xfrm>
          <a:custGeom>
            <a:avLst/>
            <a:gdLst/>
            <a:ahLst/>
            <a:cxnLst/>
            <a:rect l="l" t="t" r="r" b="b"/>
            <a:pathLst>
              <a:path w="12192000" h="2313094" extrusionOk="0">
                <a:moveTo>
                  <a:pt x="0" y="0"/>
                </a:moveTo>
                <a:lnTo>
                  <a:pt x="12192000" y="0"/>
                </a:lnTo>
                <a:lnTo>
                  <a:pt x="12192000" y="1338109"/>
                </a:lnTo>
                <a:lnTo>
                  <a:pt x="12186911" y="1340389"/>
                </a:lnTo>
                <a:cubicBezTo>
                  <a:pt x="10800785" y="1930881"/>
                  <a:pt x="8588497" y="2313094"/>
                  <a:pt x="6096000" y="2313094"/>
                </a:cubicBezTo>
                <a:cubicBezTo>
                  <a:pt x="3603504" y="2313094"/>
                  <a:pt x="1391215" y="1930881"/>
                  <a:pt x="5089" y="1340389"/>
                </a:cubicBezTo>
                <a:lnTo>
                  <a:pt x="0" y="1338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 txBox="1"/>
          <p:nvPr/>
        </p:nvSpPr>
        <p:spPr>
          <a:xfrm>
            <a:off x="2372721" y="815286"/>
            <a:ext cx="744655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Data Overview</a:t>
            </a:r>
            <a:endParaRPr/>
          </a:p>
        </p:txBody>
      </p:sp>
      <p:sp>
        <p:nvSpPr>
          <p:cNvPr id="82" name="Google Shape;82;p3"/>
          <p:cNvSpPr/>
          <p:nvPr/>
        </p:nvSpPr>
        <p:spPr>
          <a:xfrm>
            <a:off x="526962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"/>
          <p:cNvSpPr/>
          <p:nvPr/>
        </p:nvSpPr>
        <p:spPr>
          <a:xfrm>
            <a:off x="1796780" y="315934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3"/>
          <p:cNvSpPr txBox="1"/>
          <p:nvPr/>
        </p:nvSpPr>
        <p:spPr>
          <a:xfrm>
            <a:off x="2309858" y="3284376"/>
            <a:ext cx="193512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Source </a:t>
            </a:r>
            <a:endParaRPr/>
          </a:p>
        </p:txBody>
      </p:sp>
      <p:sp>
        <p:nvSpPr>
          <p:cNvPr id="85" name="Google Shape;85;p3"/>
          <p:cNvSpPr txBox="1"/>
          <p:nvPr/>
        </p:nvSpPr>
        <p:spPr>
          <a:xfrm>
            <a:off x="614048" y="4139305"/>
            <a:ext cx="5326742" cy="110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Stocking trading information was sourced </a:t>
            </a:r>
            <a:b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from the yahoo API.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Entire trading history was included in this project.</a:t>
            </a:r>
            <a:endParaRPr/>
          </a:p>
        </p:txBody>
      </p:sp>
      <p:sp>
        <p:nvSpPr>
          <p:cNvPr id="86" name="Google Shape;86;p3"/>
          <p:cNvSpPr/>
          <p:nvPr/>
        </p:nvSpPr>
        <p:spPr>
          <a:xfrm>
            <a:off x="6164124" y="3545986"/>
            <a:ext cx="5500914" cy="2634818"/>
          </a:xfrm>
          <a:prstGeom prst="roundRect">
            <a:avLst>
              <a:gd name="adj" fmla="val 6037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3"/>
          <p:cNvSpPr/>
          <p:nvPr/>
        </p:nvSpPr>
        <p:spPr>
          <a:xfrm>
            <a:off x="7433942" y="3159346"/>
            <a:ext cx="2961280" cy="77328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3"/>
          <p:cNvSpPr txBox="1"/>
          <p:nvPr/>
        </p:nvSpPr>
        <p:spPr>
          <a:xfrm>
            <a:off x="7637141" y="3284376"/>
            <a:ext cx="25548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endParaRPr/>
          </a:p>
        </p:txBody>
      </p:sp>
      <p:sp>
        <p:nvSpPr>
          <p:cNvPr id="89" name="Google Shape;89;p3"/>
          <p:cNvSpPr txBox="1"/>
          <p:nvPr/>
        </p:nvSpPr>
        <p:spPr>
          <a:xfrm>
            <a:off x="6251210" y="4139305"/>
            <a:ext cx="5326742" cy="181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is the only company based in North America and the </a:t>
            </a:r>
            <a:b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other three companies are based out of China.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TSLA has been trading for 12 years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NIO has traded for 3 years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Both LI and XPEV have only been trading for a year</a:t>
            </a:r>
            <a:endParaRPr/>
          </a:p>
        </p:txBody>
      </p:sp>
      <p:sp>
        <p:nvSpPr>
          <p:cNvPr id="90" name="Google Shape;90;p3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3"/>
          <p:cNvCxnSpPr/>
          <p:nvPr/>
        </p:nvCxnSpPr>
        <p:spPr>
          <a:xfrm rot="10800000">
            <a:off x="1935066" y="4882857"/>
            <a:ext cx="2684707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2" name="Google Shape;92;p3"/>
          <p:cNvCxnSpPr/>
          <p:nvPr/>
        </p:nvCxnSpPr>
        <p:spPr>
          <a:xfrm rot="10800000">
            <a:off x="7299960" y="4776177"/>
            <a:ext cx="3223260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3" name="Google Shape;93;p3"/>
          <p:cNvCxnSpPr/>
          <p:nvPr/>
        </p:nvCxnSpPr>
        <p:spPr>
          <a:xfrm rot="10800000">
            <a:off x="7572228" y="5180037"/>
            <a:ext cx="2684707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94" name="Google Shape;94;p3"/>
          <p:cNvCxnSpPr/>
          <p:nvPr/>
        </p:nvCxnSpPr>
        <p:spPr>
          <a:xfrm rot="10800000">
            <a:off x="7886700" y="5591517"/>
            <a:ext cx="2072641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7" descr="Forex HD - Diagramm Hintergrundbild - 852x480 - WallpaperTip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8" b="77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27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7" name="Google Shape;537;p27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538" name="Google Shape;538;p2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" name="Google Shape;539;p27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40" name="Google Shape;540;p27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2" name="Google Shape;542;p27"/>
          <p:cNvGrpSpPr/>
          <p:nvPr/>
        </p:nvGrpSpPr>
        <p:grpSpPr>
          <a:xfrm>
            <a:off x="1119583" y="1295674"/>
            <a:ext cx="9952834" cy="4266653"/>
            <a:chOff x="1119583" y="1162383"/>
            <a:chExt cx="9952834" cy="4266653"/>
          </a:xfrm>
        </p:grpSpPr>
        <p:sp>
          <p:nvSpPr>
            <p:cNvPr id="543" name="Google Shape;543;p27"/>
            <p:cNvSpPr txBox="1"/>
            <p:nvPr/>
          </p:nvSpPr>
          <p:spPr>
            <a:xfrm>
              <a:off x="3075800" y="1162383"/>
              <a:ext cx="60404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Next Steps</a:t>
              </a:r>
              <a:endParaRPr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119583" y="2359380"/>
              <a:ext cx="9952834" cy="3069656"/>
            </a:xfrm>
            <a:custGeom>
              <a:avLst/>
              <a:gdLst/>
              <a:ahLst/>
              <a:cxnLst/>
              <a:rect l="l" t="t" r="r" b="b"/>
              <a:pathLst>
                <a:path w="7463864" h="2302007" extrusionOk="0">
                  <a:moveTo>
                    <a:pt x="7463827" y="1141476"/>
                  </a:moveTo>
                  <a:cubicBezTo>
                    <a:pt x="7468971" y="1776698"/>
                    <a:pt x="6951858" y="2299907"/>
                    <a:pt x="6316636" y="2302002"/>
                  </a:cubicBezTo>
                  <a:cubicBezTo>
                    <a:pt x="5866103" y="2303431"/>
                    <a:pt x="5475578" y="2046161"/>
                    <a:pt x="5285364" y="1670114"/>
                  </a:cubicBezTo>
                  <a:cubicBezTo>
                    <a:pt x="5235263" y="1571149"/>
                    <a:pt x="5133440" y="1509236"/>
                    <a:pt x="5022569" y="1509236"/>
                  </a:cubicBezTo>
                  <a:lnTo>
                    <a:pt x="5022379" y="1509236"/>
                  </a:lnTo>
                  <a:cubicBezTo>
                    <a:pt x="4910460" y="1509236"/>
                    <a:pt x="4808924" y="1573054"/>
                    <a:pt x="4758155" y="1672781"/>
                  </a:cubicBezTo>
                  <a:cubicBezTo>
                    <a:pt x="4567941" y="2046256"/>
                    <a:pt x="4179892" y="2302002"/>
                    <a:pt x="3732027" y="2302002"/>
                  </a:cubicBezTo>
                  <a:cubicBezTo>
                    <a:pt x="3284162" y="2302002"/>
                    <a:pt x="2896018" y="2046256"/>
                    <a:pt x="2705899" y="1672781"/>
                  </a:cubicBezTo>
                  <a:cubicBezTo>
                    <a:pt x="2655131" y="1573054"/>
                    <a:pt x="2553689" y="1509236"/>
                    <a:pt x="2441675" y="1509236"/>
                  </a:cubicBezTo>
                  <a:lnTo>
                    <a:pt x="2441485" y="1509236"/>
                  </a:lnTo>
                  <a:cubicBezTo>
                    <a:pt x="2330614" y="1509236"/>
                    <a:pt x="2228696" y="1571244"/>
                    <a:pt x="2178690" y="1670114"/>
                  </a:cubicBezTo>
                  <a:cubicBezTo>
                    <a:pt x="1988476" y="2046065"/>
                    <a:pt x="1597951" y="2303431"/>
                    <a:pt x="1147418" y="2302002"/>
                  </a:cubicBezTo>
                  <a:cubicBezTo>
                    <a:pt x="512101" y="2300002"/>
                    <a:pt x="-5012" y="1776698"/>
                    <a:pt x="37" y="1141476"/>
                  </a:cubicBezTo>
                  <a:cubicBezTo>
                    <a:pt x="5180" y="510159"/>
                    <a:pt x="518482" y="0"/>
                    <a:pt x="1151038" y="0"/>
                  </a:cubicBezTo>
                  <a:cubicBezTo>
                    <a:pt x="1598903" y="0"/>
                    <a:pt x="1987047" y="255842"/>
                    <a:pt x="2177261" y="629317"/>
                  </a:cubicBezTo>
                  <a:cubicBezTo>
                    <a:pt x="2228030" y="729044"/>
                    <a:pt x="2329471" y="792861"/>
                    <a:pt x="2441485" y="792861"/>
                  </a:cubicBezTo>
                  <a:lnTo>
                    <a:pt x="2441485" y="792861"/>
                  </a:lnTo>
                  <a:cubicBezTo>
                    <a:pt x="2553404" y="792861"/>
                    <a:pt x="2654940" y="729044"/>
                    <a:pt x="2705708" y="629317"/>
                  </a:cubicBezTo>
                  <a:cubicBezTo>
                    <a:pt x="2895923" y="255842"/>
                    <a:pt x="3284066" y="0"/>
                    <a:pt x="3731932" y="0"/>
                  </a:cubicBezTo>
                  <a:cubicBezTo>
                    <a:pt x="4179797" y="0"/>
                    <a:pt x="4567941" y="255842"/>
                    <a:pt x="4758155" y="629317"/>
                  </a:cubicBezTo>
                  <a:cubicBezTo>
                    <a:pt x="4808924" y="729044"/>
                    <a:pt x="4910365" y="792861"/>
                    <a:pt x="5022379" y="792861"/>
                  </a:cubicBezTo>
                  <a:lnTo>
                    <a:pt x="5022379" y="792861"/>
                  </a:lnTo>
                  <a:cubicBezTo>
                    <a:pt x="5134298" y="792861"/>
                    <a:pt x="5235834" y="729044"/>
                    <a:pt x="5286603" y="629317"/>
                  </a:cubicBezTo>
                  <a:cubicBezTo>
                    <a:pt x="5476817" y="255842"/>
                    <a:pt x="5864960" y="0"/>
                    <a:pt x="6312826" y="0"/>
                  </a:cubicBezTo>
                  <a:cubicBezTo>
                    <a:pt x="6945381" y="0"/>
                    <a:pt x="7458683" y="510159"/>
                    <a:pt x="7463827" y="1141476"/>
                  </a:cubicBezTo>
                  <a:close/>
                </a:path>
              </a:pathLst>
            </a:custGeom>
            <a:solidFill>
              <a:schemeClr val="dk2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5" name="Google Shape;545;p27"/>
            <p:cNvGrpSpPr/>
            <p:nvPr/>
          </p:nvGrpSpPr>
          <p:grpSpPr>
            <a:xfrm>
              <a:off x="1349659" y="2983774"/>
              <a:ext cx="9492682" cy="2215069"/>
              <a:chOff x="1349659" y="2983774"/>
              <a:chExt cx="9492682" cy="2215069"/>
            </a:xfrm>
          </p:grpSpPr>
          <p:sp>
            <p:nvSpPr>
              <p:cNvPr id="546" name="Google Shape;546;p27"/>
              <p:cNvSpPr/>
              <p:nvPr/>
            </p:nvSpPr>
            <p:spPr>
              <a:xfrm>
                <a:off x="1349659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27"/>
              <p:cNvSpPr txBox="1"/>
              <p:nvPr/>
            </p:nvSpPr>
            <p:spPr>
              <a:xfrm flipH="1">
                <a:off x="1700133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General Market &amp; Industry  Inclusion</a:t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8232953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27"/>
              <p:cNvSpPr txBox="1"/>
              <p:nvPr/>
            </p:nvSpPr>
            <p:spPr>
              <a:xfrm flipH="1">
                <a:off x="8583427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Publishing all inclusive </a:t>
                </a:r>
                <a:b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results</a:t>
                </a: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4791306" y="2983774"/>
                <a:ext cx="2609388" cy="2215069"/>
              </a:xfrm>
              <a:custGeom>
                <a:avLst/>
                <a:gdLst/>
                <a:ahLst/>
                <a:cxnLst/>
                <a:rect l="l" t="t" r="r" b="b"/>
                <a:pathLst>
                  <a:path w="2609388" h="2215069" extrusionOk="0">
                    <a:moveTo>
                      <a:pt x="371065" y="0"/>
                    </a:moveTo>
                    <a:lnTo>
                      <a:pt x="402034" y="50977"/>
                    </a:lnTo>
                    <a:cubicBezTo>
                      <a:pt x="597658" y="340539"/>
                      <a:pt x="928944" y="530918"/>
                      <a:pt x="1304695" y="530918"/>
                    </a:cubicBezTo>
                    <a:cubicBezTo>
                      <a:pt x="1680446" y="530918"/>
                      <a:pt x="2011732" y="340539"/>
                      <a:pt x="2207356" y="50977"/>
                    </a:cubicBezTo>
                    <a:lnTo>
                      <a:pt x="2238324" y="2"/>
                    </a:lnTo>
                    <a:lnTo>
                      <a:pt x="2311459" y="80470"/>
                    </a:lnTo>
                    <a:cubicBezTo>
                      <a:pt x="2497582" y="305998"/>
                      <a:pt x="2609388" y="595130"/>
                      <a:pt x="2609388" y="910376"/>
                    </a:cubicBezTo>
                    <a:cubicBezTo>
                      <a:pt x="2609388" y="1630938"/>
                      <a:pt x="2025257" y="2215069"/>
                      <a:pt x="1304694" y="2215069"/>
                    </a:cubicBezTo>
                    <a:cubicBezTo>
                      <a:pt x="584131" y="2215069"/>
                      <a:pt x="0" y="1630938"/>
                      <a:pt x="0" y="910376"/>
                    </a:cubicBezTo>
                    <a:cubicBezTo>
                      <a:pt x="0" y="595130"/>
                      <a:pt x="111806" y="305998"/>
                      <a:pt x="297929" y="80470"/>
                    </a:cubicBezTo>
                    <a:lnTo>
                      <a:pt x="371065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27"/>
              <p:cNvSpPr txBox="1"/>
              <p:nvPr/>
            </p:nvSpPr>
            <p:spPr>
              <a:xfrm flipH="1">
                <a:off x="5141780" y="3734217"/>
                <a:ext cx="1908441" cy="10531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Stock trading Volume </a:t>
                </a:r>
                <a:b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en-US" sz="1800">
                    <a:solidFill>
                      <a:schemeClr val="lt2"/>
                    </a:solidFill>
                    <a:latin typeface="Arial"/>
                    <a:ea typeface="Arial"/>
                    <a:cs typeface="Arial"/>
                    <a:sym typeface="Arial"/>
                  </a:rPr>
                  <a:t>analysis</a:t>
                </a:r>
                <a:endParaRPr/>
              </a:p>
            </p:txBody>
          </p:sp>
        </p:grpSp>
      </p:grpSp>
      <p:grpSp>
        <p:nvGrpSpPr>
          <p:cNvPr id="552" name="Google Shape;552;p27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553" name="Google Shape;553;p2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4" name="Google Shape;554;p27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55" name="Google Shape;555;p27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57" name="Google Shape;557;p27" descr="Cit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352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27" descr="Magnifying glas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999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27" descr="Presentation with pie chart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164600" y="2688800"/>
            <a:ext cx="792200" cy="7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28"/>
          <p:cNvPicPr preferRelativeResize="0"/>
          <p:nvPr/>
        </p:nvPicPr>
        <p:blipFill rotWithShape="1">
          <a:blip r:embed="rId3">
            <a:alphaModFix/>
          </a:blip>
          <a:srcRect r="98" b="-1"/>
          <a:stretch/>
        </p:blipFill>
        <p:spPr>
          <a:xfrm>
            <a:off x="-1" y="-6852"/>
            <a:ext cx="12192001" cy="686485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8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28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6364374" y="514350"/>
            <a:ext cx="5639410" cy="5829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7" name="Google Shape;567;p28"/>
          <p:cNvGrpSpPr/>
          <p:nvPr/>
        </p:nvGrpSpPr>
        <p:grpSpPr>
          <a:xfrm>
            <a:off x="3283682" y="1966526"/>
            <a:ext cx="8908320" cy="4891474"/>
            <a:chOff x="3283682" y="1966526"/>
            <a:chExt cx="8908320" cy="4891474"/>
          </a:xfrm>
        </p:grpSpPr>
        <p:sp>
          <p:nvSpPr>
            <p:cNvPr id="568" name="Google Shape;568;p28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9" name="Google Shape;569;p28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570" name="Google Shape;570;p28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28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2" name="Google Shape;572;p28"/>
          <p:cNvGrpSpPr/>
          <p:nvPr/>
        </p:nvGrpSpPr>
        <p:grpSpPr>
          <a:xfrm>
            <a:off x="656859" y="1331706"/>
            <a:ext cx="7210426" cy="4194589"/>
            <a:chOff x="656859" y="1609581"/>
            <a:chExt cx="7210426" cy="4194589"/>
          </a:xfrm>
        </p:grpSpPr>
        <p:sp>
          <p:nvSpPr>
            <p:cNvPr id="573" name="Google Shape;573;p28"/>
            <p:cNvSpPr txBox="1"/>
            <p:nvPr/>
          </p:nvSpPr>
          <p:spPr>
            <a:xfrm>
              <a:off x="656859" y="1609581"/>
              <a:ext cx="7210426" cy="1446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8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Thank You</a:t>
              </a:r>
              <a:endParaRPr/>
            </a:p>
          </p:txBody>
        </p:sp>
        <p:grpSp>
          <p:nvGrpSpPr>
            <p:cNvPr id="574" name="Google Shape;574;p28"/>
            <p:cNvGrpSpPr/>
            <p:nvPr/>
          </p:nvGrpSpPr>
          <p:grpSpPr>
            <a:xfrm>
              <a:off x="800100" y="3116581"/>
              <a:ext cx="3468963" cy="746760"/>
              <a:chOff x="800100" y="3268981"/>
              <a:chExt cx="3468963" cy="746760"/>
            </a:xfrm>
          </p:grpSpPr>
          <p:sp>
            <p:nvSpPr>
              <p:cNvPr id="575" name="Google Shape;575;p28"/>
              <p:cNvSpPr/>
              <p:nvPr/>
            </p:nvSpPr>
            <p:spPr>
              <a:xfrm>
                <a:off x="800100" y="3268981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28"/>
              <p:cNvSpPr txBox="1"/>
              <p:nvPr/>
            </p:nvSpPr>
            <p:spPr>
              <a:xfrm>
                <a:off x="1714539" y="3442306"/>
                <a:ext cx="2554524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>
                    <a:solidFill>
                      <a:schemeClr val="lt1"/>
                    </a:solidFill>
                  </a:rPr>
                  <a:t>Brian Matsiko</a:t>
                </a:r>
                <a:endParaRPr dirty="0"/>
              </a:p>
            </p:txBody>
          </p:sp>
          <p:sp>
            <p:nvSpPr>
              <p:cNvPr id="577" name="Google Shape;577;p28"/>
              <p:cNvSpPr/>
              <p:nvPr/>
            </p:nvSpPr>
            <p:spPr>
              <a:xfrm>
                <a:off x="800101" y="3268981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8" name="Google Shape;578;p28"/>
            <p:cNvGrpSpPr/>
            <p:nvPr/>
          </p:nvGrpSpPr>
          <p:grpSpPr>
            <a:xfrm>
              <a:off x="800100" y="4086996"/>
              <a:ext cx="3468963" cy="746760"/>
              <a:chOff x="800100" y="4159319"/>
              <a:chExt cx="3468963" cy="746760"/>
            </a:xfrm>
          </p:grpSpPr>
          <p:sp>
            <p:nvSpPr>
              <p:cNvPr id="579" name="Google Shape;579;p28"/>
              <p:cNvSpPr/>
              <p:nvPr/>
            </p:nvSpPr>
            <p:spPr>
              <a:xfrm>
                <a:off x="800100" y="4159319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28"/>
              <p:cNvSpPr txBox="1"/>
              <p:nvPr/>
            </p:nvSpPr>
            <p:spPr>
              <a:xfrm>
                <a:off x="1714539" y="4332644"/>
                <a:ext cx="2554524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Contact Number</a:t>
                </a:r>
                <a:endParaRPr/>
              </a:p>
            </p:txBody>
          </p:sp>
          <p:sp>
            <p:nvSpPr>
              <p:cNvPr id="581" name="Google Shape;581;p28"/>
              <p:cNvSpPr/>
              <p:nvPr/>
            </p:nvSpPr>
            <p:spPr>
              <a:xfrm>
                <a:off x="800101" y="4159319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2" name="Google Shape;582;p28"/>
            <p:cNvGrpSpPr/>
            <p:nvPr/>
          </p:nvGrpSpPr>
          <p:grpSpPr>
            <a:xfrm>
              <a:off x="800100" y="5057410"/>
              <a:ext cx="4383400" cy="746760"/>
              <a:chOff x="800100" y="5209810"/>
              <a:chExt cx="4383400" cy="746760"/>
            </a:xfrm>
          </p:grpSpPr>
          <p:sp>
            <p:nvSpPr>
              <p:cNvPr id="583" name="Google Shape;583;p28"/>
              <p:cNvSpPr/>
              <p:nvPr/>
            </p:nvSpPr>
            <p:spPr>
              <a:xfrm>
                <a:off x="800100" y="5209810"/>
                <a:ext cx="3468962" cy="746760"/>
              </a:xfrm>
              <a:prstGeom prst="roundRect">
                <a:avLst>
                  <a:gd name="adj" fmla="val 16667"/>
                </a:avLst>
              </a:prstGeom>
              <a:solidFill>
                <a:schemeClr val="dk2">
                  <a:alpha val="20000"/>
                </a:scheme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28"/>
              <p:cNvSpPr txBox="1"/>
              <p:nvPr/>
            </p:nvSpPr>
            <p:spPr>
              <a:xfrm>
                <a:off x="1714538" y="5383135"/>
                <a:ext cx="3468962" cy="4000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2000" b="1" dirty="0" err="1">
                    <a:solidFill>
                      <a:schemeClr val="lt1"/>
                    </a:solidFill>
                  </a:rPr>
                  <a:t>matsikobrian@yahoo.com</a:t>
                </a:r>
                <a:endParaRPr dirty="0"/>
              </a:p>
            </p:txBody>
          </p:sp>
          <p:sp>
            <p:nvSpPr>
              <p:cNvPr id="585" name="Google Shape;585;p28"/>
              <p:cNvSpPr/>
              <p:nvPr/>
            </p:nvSpPr>
            <p:spPr>
              <a:xfrm>
                <a:off x="800101" y="5209810"/>
                <a:ext cx="746760" cy="746760"/>
              </a:xfrm>
              <a:prstGeom prst="roundRect">
                <a:avLst>
                  <a:gd name="adj" fmla="val 16667"/>
                </a:avLst>
              </a:pr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586" name="Google Shape;586;p28" descr="Office worke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2070" y="2965938"/>
            <a:ext cx="442180" cy="4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28" descr="Receiver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2070" y="3960488"/>
            <a:ext cx="442180" cy="442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28" descr="Email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52070" y="4910588"/>
            <a:ext cx="442180" cy="442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4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4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656859" y="1550938"/>
            <a:ext cx="721042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Exploratory Data Analysis</a:t>
            </a:r>
            <a:endParaRPr/>
          </a:p>
        </p:txBody>
      </p:sp>
      <p:grpSp>
        <p:nvGrpSpPr>
          <p:cNvPr id="105" name="Google Shape;105;p4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06" name="Google Shape;106;p4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" name="Google Shape;109;p4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4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5" descr="Stock Market Or Forex Trading Graph In Graphic Concept | Stock market  graph, Forex trading, Trading chart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7779" b="777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1799771" y="455269"/>
            <a:ext cx="85924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Feature Correlations With Price Close</a:t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5"/>
          <p:cNvSpPr/>
          <p:nvPr/>
        </p:nvSpPr>
        <p:spPr>
          <a:xfrm>
            <a:off x="1408632" y="1365239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5"/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6817245" y="1365239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2" name="Google Shape;122;p5"/>
          <p:cNvGraphicFramePr/>
          <p:nvPr/>
        </p:nvGraphicFramePr>
        <p:xfrm>
          <a:off x="1032646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3" name="Google Shape;123;p5"/>
          <p:cNvSpPr txBox="1"/>
          <p:nvPr/>
        </p:nvSpPr>
        <p:spPr>
          <a:xfrm>
            <a:off x="1839751" y="1409925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124" name="Google Shape;124;p5"/>
          <p:cNvSpPr txBox="1"/>
          <p:nvPr/>
        </p:nvSpPr>
        <p:spPr>
          <a:xfrm>
            <a:off x="1839751" y="2034695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graphicFrame>
        <p:nvGraphicFramePr>
          <p:cNvPr id="125" name="Google Shape;125;p5"/>
          <p:cNvGraphicFramePr/>
          <p:nvPr/>
        </p:nvGraphicFramePr>
        <p:xfrm>
          <a:off x="6441259" y="2293621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6" name="Google Shape;126;p5"/>
          <p:cNvSpPr txBox="1"/>
          <p:nvPr/>
        </p:nvSpPr>
        <p:spPr>
          <a:xfrm>
            <a:off x="7248364" y="2034695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sp>
        <p:nvSpPr>
          <p:cNvPr id="127" name="Google Shape;127;p5"/>
          <p:cNvSpPr txBox="1"/>
          <p:nvPr/>
        </p:nvSpPr>
        <p:spPr>
          <a:xfrm>
            <a:off x="7248364" y="1409925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1408632" y="4000500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5"/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dk2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5"/>
          <p:cNvSpPr/>
          <p:nvPr/>
        </p:nvSpPr>
        <p:spPr>
          <a:xfrm>
            <a:off x="6817245" y="4000500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32" name="Google Shape;132;p5"/>
          <p:cNvGraphicFramePr/>
          <p:nvPr/>
        </p:nvGraphicFramePr>
        <p:xfrm>
          <a:off x="1032646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3" name="Google Shape;133;p5"/>
          <p:cNvSpPr txBox="1"/>
          <p:nvPr/>
        </p:nvSpPr>
        <p:spPr>
          <a:xfrm>
            <a:off x="1839751" y="4045186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sp>
        <p:nvSpPr>
          <p:cNvPr id="134" name="Google Shape;134;p5"/>
          <p:cNvSpPr txBox="1"/>
          <p:nvPr/>
        </p:nvSpPr>
        <p:spPr>
          <a:xfrm>
            <a:off x="1839751" y="4669956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graphicFrame>
        <p:nvGraphicFramePr>
          <p:cNvPr id="135" name="Google Shape;135;p5"/>
          <p:cNvGraphicFramePr/>
          <p:nvPr/>
        </p:nvGraphicFramePr>
        <p:xfrm>
          <a:off x="6441259" y="4928882"/>
          <a:ext cx="4718097" cy="14597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6" name="Google Shape;136;p5"/>
          <p:cNvSpPr txBox="1"/>
          <p:nvPr/>
        </p:nvSpPr>
        <p:spPr>
          <a:xfrm>
            <a:off x="7248364" y="4669956"/>
            <a:ext cx="310388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Correlation of Close</a:t>
            </a:r>
            <a:endParaRPr/>
          </a:p>
        </p:txBody>
      </p:sp>
      <p:sp>
        <p:nvSpPr>
          <p:cNvPr id="137" name="Google Shape;137;p5"/>
          <p:cNvSpPr txBox="1"/>
          <p:nvPr/>
        </p:nvSpPr>
        <p:spPr>
          <a:xfrm>
            <a:off x="7248364" y="4045186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  <p:grpSp>
        <p:nvGrpSpPr>
          <p:cNvPr id="138" name="Google Shape;138;p5"/>
          <p:cNvGrpSpPr/>
          <p:nvPr/>
        </p:nvGrpSpPr>
        <p:grpSpPr>
          <a:xfrm>
            <a:off x="9829800" y="5560936"/>
            <a:ext cx="2362202" cy="1297063"/>
            <a:chOff x="3283682" y="1966526"/>
            <a:chExt cx="8908320" cy="4891474"/>
          </a:xfrm>
        </p:grpSpPr>
        <p:sp>
          <p:nvSpPr>
            <p:cNvPr id="139" name="Google Shape;139;p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0" name="Google Shape;140;p5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/>
                  </a:gs>
                  <a:gs pos="100000">
                    <a:srgbClr val="339A78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339A78"/>
                  </a:gs>
                  <a:gs pos="100000">
                    <a:schemeClr val="accent3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647700" dist="266700" dir="14400000" sx="97000" sy="97000" algn="t" rotWithShape="0">
                  <a:schemeClr val="dk2">
                    <a:alpha val="31764"/>
                  </a:scheme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43" name="Google Shape;143;p5"/>
          <p:cNvGrpSpPr/>
          <p:nvPr/>
        </p:nvGrpSpPr>
        <p:grpSpPr>
          <a:xfrm rot="10800000">
            <a:off x="1" y="0"/>
            <a:ext cx="2362202" cy="1297063"/>
            <a:chOff x="3283682" y="1966526"/>
            <a:chExt cx="8908320" cy="4891474"/>
          </a:xfrm>
        </p:grpSpPr>
        <p:sp>
          <p:nvSpPr>
            <p:cNvPr id="144" name="Google Shape;144;p5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46000">
                  <a:schemeClr val="accent1"/>
                </a:gs>
                <a:gs pos="100000">
                  <a:srgbClr val="2C2D4F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5" name="Google Shape;145;p5"/>
            <p:cNvGrpSpPr/>
            <p:nvPr/>
          </p:nvGrpSpPr>
          <p:grpSpPr>
            <a:xfrm>
              <a:off x="3283682" y="1966526"/>
              <a:ext cx="8908319" cy="4891474"/>
              <a:chOff x="3283682" y="1966526"/>
              <a:chExt cx="8908319" cy="4891474"/>
            </a:xfrm>
          </p:grpSpPr>
          <p:sp>
            <p:nvSpPr>
              <p:cNvPr id="146" name="Google Shape;146;p5"/>
              <p:cNvSpPr/>
              <p:nvPr/>
            </p:nvSpPr>
            <p:spPr>
              <a:xfrm>
                <a:off x="3873777" y="2290542"/>
                <a:ext cx="8318223" cy="4567458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rgbClr val="CE1C5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3283682" y="1966526"/>
                <a:ext cx="8908319" cy="4891474"/>
              </a:xfrm>
              <a:custGeom>
                <a:avLst/>
                <a:gdLst/>
                <a:ahLst/>
                <a:cxnLst/>
                <a:rect l="l" t="t" r="r" b="b"/>
                <a:pathLst>
                  <a:path w="8908319" h="4891474" extrusionOk="0">
                    <a:moveTo>
                      <a:pt x="8908319" y="0"/>
                    </a:moveTo>
                    <a:lnTo>
                      <a:pt x="8908319" y="1163445"/>
                    </a:lnTo>
                    <a:lnTo>
                      <a:pt x="8626221" y="1392603"/>
                    </a:lnTo>
                    <a:cubicBezTo>
                      <a:pt x="7528989" y="2252818"/>
                      <a:pt x="6191591" y="3058314"/>
                      <a:pt x="4686518" y="3726131"/>
                    </a:cubicBezTo>
                    <a:cubicBezTo>
                      <a:pt x="3632967" y="4193603"/>
                      <a:pt x="2584527" y="4554889"/>
                      <a:pt x="1578980" y="4810646"/>
                    </a:cubicBezTo>
                    <a:lnTo>
                      <a:pt x="1243440" y="4891474"/>
                    </a:lnTo>
                    <a:lnTo>
                      <a:pt x="0" y="4891474"/>
                    </a:lnTo>
                    <a:lnTo>
                      <a:pt x="125312" y="4863837"/>
                    </a:lnTo>
                    <a:cubicBezTo>
                      <a:pt x="1195912" y="4605960"/>
                      <a:pt x="2318849" y="4226994"/>
                      <a:pt x="3447654" y="3726131"/>
                    </a:cubicBezTo>
                    <a:cubicBezTo>
                      <a:pt x="5705264" y="2724406"/>
                      <a:pt x="7585604" y="1412902"/>
                      <a:pt x="8844018" y="71611"/>
                    </a:cubicBezTo>
                    <a:lnTo>
                      <a:pt x="8908319" y="0"/>
                    </a:lnTo>
                    <a:close/>
                  </a:path>
                </a:pathLst>
              </a:custGeom>
              <a:gradFill>
                <a:gsLst>
                  <a:gs pos="0">
                    <a:srgbClr val="CE1C57"/>
                  </a:gs>
                  <a:gs pos="100000">
                    <a:schemeClr val="accent2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  <a:effectLst>
                <a:outerShdw blurRad="254000" dist="38100" dir="5400000" algn="t" rotWithShape="0">
                  <a:srgbClr val="000000">
                    <a:alpha val="9803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/>
          <p:nvPr/>
        </p:nvSpPr>
        <p:spPr>
          <a:xfrm rot="-568412">
            <a:off x="-114195" y="-931835"/>
            <a:ext cx="11610707" cy="2579907"/>
          </a:xfrm>
          <a:custGeom>
            <a:avLst/>
            <a:gdLst/>
            <a:ahLst/>
            <a:cxnLst/>
            <a:rect l="l" t="t" r="r" b="b"/>
            <a:pathLst>
              <a:path w="11610706" h="2579907" extrusionOk="0">
                <a:moveTo>
                  <a:pt x="250756" y="0"/>
                </a:moveTo>
                <a:lnTo>
                  <a:pt x="11610706" y="1895609"/>
                </a:lnTo>
                <a:lnTo>
                  <a:pt x="11428913" y="1950828"/>
                </a:lnTo>
                <a:cubicBezTo>
                  <a:pt x="10079082" y="2341685"/>
                  <a:pt x="8285966" y="2579907"/>
                  <a:pt x="6318207" y="2579907"/>
                </a:cubicBezTo>
                <a:cubicBezTo>
                  <a:pt x="3792913" y="2579907"/>
                  <a:pt x="1555251" y="2187569"/>
                  <a:pt x="173010" y="1583785"/>
                </a:cubicBezTo>
                <a:lnTo>
                  <a:pt x="0" y="1502721"/>
                </a:lnTo>
                <a:lnTo>
                  <a:pt x="250756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Google Shape;153;p6" descr="Escolher uma corretora: Day Trader | Co op bank, Stock analysis, Investing  strategy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39690" b="39690"/>
          <a:stretch/>
        </p:blipFill>
        <p:spPr>
          <a:xfrm>
            <a:off x="2" y="2"/>
            <a:ext cx="10120863" cy="1522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6" descr="Stock Market Or Forex Trading Graph In Graphic Concept | Stock market  graph, Forex trading, Trading charts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t="31040" b="31040"/>
          <a:stretch/>
        </p:blipFill>
        <p:spPr>
          <a:xfrm>
            <a:off x="2" y="3778052"/>
            <a:ext cx="12192000" cy="307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6"/>
          <p:cNvSpPr/>
          <p:nvPr/>
        </p:nvSpPr>
        <p:spPr>
          <a:xfrm rot="-568412">
            <a:off x="-111941" y="-817911"/>
            <a:ext cx="10204488" cy="2141987"/>
          </a:xfrm>
          <a:custGeom>
            <a:avLst/>
            <a:gdLst/>
            <a:ahLst/>
            <a:cxnLst/>
            <a:rect l="l" t="t" r="r" b="b"/>
            <a:pathLst>
              <a:path w="10204488" h="2141987" extrusionOk="0">
                <a:moveTo>
                  <a:pt x="221656" y="0"/>
                </a:moveTo>
                <a:lnTo>
                  <a:pt x="10204488" y="1665813"/>
                </a:lnTo>
                <a:lnTo>
                  <a:pt x="9891278" y="1736546"/>
                </a:lnTo>
                <a:cubicBezTo>
                  <a:pt x="8685670" y="1992685"/>
                  <a:pt x="7237317" y="2141987"/>
                  <a:pt x="5679507" y="2141987"/>
                </a:cubicBezTo>
                <a:cubicBezTo>
                  <a:pt x="3498572" y="2141987"/>
                  <a:pt x="1532171" y="1849355"/>
                  <a:pt x="146052" y="1380613"/>
                </a:cubicBezTo>
                <a:lnTo>
                  <a:pt x="0" y="1328332"/>
                </a:lnTo>
                <a:lnTo>
                  <a:pt x="221656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6"/>
          <p:cNvSpPr/>
          <p:nvPr/>
        </p:nvSpPr>
        <p:spPr>
          <a:xfrm rot="5400000">
            <a:off x="4556027" y="-777975"/>
            <a:ext cx="3079948" cy="121920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6"/>
          <p:cNvSpPr txBox="1"/>
          <p:nvPr/>
        </p:nvSpPr>
        <p:spPr>
          <a:xfrm>
            <a:off x="740228" y="455269"/>
            <a:ext cx="859245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Stock Trading Trends</a:t>
            </a:r>
            <a:endParaRPr/>
          </a:p>
        </p:txBody>
      </p:sp>
      <p:sp>
        <p:nvSpPr>
          <p:cNvPr id="158" name="Google Shape;158;p6"/>
          <p:cNvSpPr/>
          <p:nvPr/>
        </p:nvSpPr>
        <p:spPr>
          <a:xfrm>
            <a:off x="762841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1408632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6171454" y="1609981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6"/>
          <p:cNvSpPr/>
          <p:nvPr/>
        </p:nvSpPr>
        <p:spPr>
          <a:xfrm>
            <a:off x="6817245" y="1327366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6"/>
          <p:cNvSpPr txBox="1"/>
          <p:nvPr/>
        </p:nvSpPr>
        <p:spPr>
          <a:xfrm>
            <a:off x="1839751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TSLA</a:t>
            </a:r>
            <a:endParaRPr/>
          </a:p>
        </p:txBody>
      </p:sp>
      <p:sp>
        <p:nvSpPr>
          <p:cNvPr id="163" name="Google Shape;163;p6"/>
          <p:cNvSpPr txBox="1"/>
          <p:nvPr/>
        </p:nvSpPr>
        <p:spPr>
          <a:xfrm>
            <a:off x="7248364" y="1372052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LI</a:t>
            </a:r>
            <a:endParaRPr/>
          </a:p>
        </p:txBody>
      </p:sp>
      <p:sp>
        <p:nvSpPr>
          <p:cNvPr id="164" name="Google Shape;164;p6"/>
          <p:cNvSpPr/>
          <p:nvPr/>
        </p:nvSpPr>
        <p:spPr>
          <a:xfrm>
            <a:off x="762841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6171454" y="4245242"/>
            <a:ext cx="5257706" cy="2143421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" name="Google Shape;16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02633" y="1898485"/>
            <a:ext cx="3578122" cy="1793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61019" y="1917552"/>
            <a:ext cx="3478576" cy="1756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02622" y="4549554"/>
            <a:ext cx="3778144" cy="1785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8004" y="4553988"/>
            <a:ext cx="3464606" cy="175129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10972800" y="6356350"/>
            <a:ext cx="104394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1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200" b="1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1408632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6817245" y="3962627"/>
            <a:ext cx="3966124" cy="489484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CE1C57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 txBox="1"/>
          <p:nvPr/>
        </p:nvSpPr>
        <p:spPr>
          <a:xfrm>
            <a:off x="1839751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NIO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>
            <a:off x="7248364" y="4007313"/>
            <a:ext cx="310388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XPEV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7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7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7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7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7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7"/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Machine Learning Process</a:t>
            </a:r>
            <a:endParaRPr/>
          </a:p>
        </p:txBody>
      </p:sp>
      <p:grpSp>
        <p:nvGrpSpPr>
          <p:cNvPr id="185" name="Google Shape;185;p7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186" name="Google Shape;186;p7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7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8" descr="laptop computer on glass-top table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34013" r="34012"/>
          <a:stretch/>
        </p:blipFill>
        <p:spPr>
          <a:xfrm>
            <a:off x="0" y="1"/>
            <a:ext cx="3079948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/>
          <p:nvPr/>
        </p:nvSpPr>
        <p:spPr>
          <a:xfrm flipH="1">
            <a:off x="0" y="0"/>
            <a:ext cx="3143250" cy="6857997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 flipH="1">
            <a:off x="3079948" y="2"/>
            <a:ext cx="9112052" cy="6857997"/>
          </a:xfrm>
          <a:custGeom>
            <a:avLst/>
            <a:gdLst/>
            <a:ahLst/>
            <a:cxnLst/>
            <a:rect l="l" t="t" r="r" b="b"/>
            <a:pathLst>
              <a:path w="9112052" h="6857997" extrusionOk="0">
                <a:moveTo>
                  <a:pt x="0" y="0"/>
                </a:moveTo>
                <a:lnTo>
                  <a:pt x="9112052" y="0"/>
                </a:lnTo>
                <a:lnTo>
                  <a:pt x="9105781" y="247989"/>
                </a:lnTo>
                <a:cubicBezTo>
                  <a:pt x="8919140" y="3929994"/>
                  <a:pt x="5874626" y="6857997"/>
                  <a:pt x="2146238" y="6857997"/>
                </a:cubicBezTo>
                <a:lnTo>
                  <a:pt x="0" y="685799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2154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8" descr="Strategi Emas dan Forex untuk Investasi di Pasar Eropa – Mentari Mul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4">
            <a:alphaModFix/>
          </a:blip>
          <a:srcRect l="15775" r="15775"/>
          <a:stretch/>
        </p:blipFill>
        <p:spPr>
          <a:xfrm>
            <a:off x="3846857" y="1"/>
            <a:ext cx="8345143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 flipH="1">
            <a:off x="3846856" y="0"/>
            <a:ext cx="8345143" cy="6858001"/>
          </a:xfrm>
          <a:custGeom>
            <a:avLst/>
            <a:gdLst/>
            <a:ahLst/>
            <a:cxnLst/>
            <a:rect l="l" t="t" r="r" b="b"/>
            <a:pathLst>
              <a:path w="8345143" h="6858001" extrusionOk="0">
                <a:moveTo>
                  <a:pt x="0" y="0"/>
                </a:moveTo>
                <a:lnTo>
                  <a:pt x="8345143" y="2"/>
                </a:lnTo>
                <a:lnTo>
                  <a:pt x="8338872" y="247993"/>
                </a:lnTo>
                <a:cubicBezTo>
                  <a:pt x="8152231" y="3929998"/>
                  <a:pt x="5107717" y="6858001"/>
                  <a:pt x="1379329" y="6858001"/>
                </a:cubicBezTo>
                <a:lnTo>
                  <a:pt x="0" y="685800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665116" y="2828836"/>
            <a:ext cx="309643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Process Overview</a:t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5066508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8"/>
          <p:cNvSpPr/>
          <p:nvPr/>
        </p:nvSpPr>
        <p:spPr>
          <a:xfrm>
            <a:off x="8435315" y="1371599"/>
            <a:ext cx="3188247" cy="4804229"/>
          </a:xfrm>
          <a:prstGeom prst="roundRect">
            <a:avLst>
              <a:gd name="adj" fmla="val 3955"/>
            </a:avLst>
          </a:prstGeom>
          <a:solidFill>
            <a:schemeClr val="lt1"/>
          </a:solidFill>
          <a:ln>
            <a:noFill/>
          </a:ln>
          <a:effectLst>
            <a:outerShdw blurRad="254000" dist="38100" dir="5400000" algn="t" rotWithShape="0">
              <a:srgbClr val="000000">
                <a:alpha val="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" name="Google Shape;203;p8"/>
          <p:cNvGrpSpPr/>
          <p:nvPr/>
        </p:nvGrpSpPr>
        <p:grpSpPr>
          <a:xfrm>
            <a:off x="5066507" y="682171"/>
            <a:ext cx="3188247" cy="489484"/>
            <a:chOff x="1408632" y="1365239"/>
            <a:chExt cx="3966124" cy="489484"/>
          </a:xfrm>
        </p:grpSpPr>
        <p:sp>
          <p:nvSpPr>
            <p:cNvPr id="204" name="Google Shape;204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339A78"/>
                </a:gs>
                <a:gs pos="100000">
                  <a:schemeClr val="accent3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Target And Features</a:t>
              </a:r>
              <a:endParaRPr/>
            </a:p>
          </p:txBody>
        </p:sp>
      </p:grpSp>
      <p:grpSp>
        <p:nvGrpSpPr>
          <p:cNvPr id="206" name="Google Shape;206;p8"/>
          <p:cNvGrpSpPr/>
          <p:nvPr/>
        </p:nvGrpSpPr>
        <p:grpSpPr>
          <a:xfrm>
            <a:off x="8435315" y="682171"/>
            <a:ext cx="3188247" cy="489484"/>
            <a:chOff x="1408632" y="1365239"/>
            <a:chExt cx="3966124" cy="489484"/>
          </a:xfrm>
        </p:grpSpPr>
        <p:sp>
          <p:nvSpPr>
            <p:cNvPr id="207" name="Google Shape;207;p8"/>
            <p:cNvSpPr/>
            <p:nvPr/>
          </p:nvSpPr>
          <p:spPr>
            <a:xfrm>
              <a:off x="1408632" y="1365239"/>
              <a:ext cx="3966124" cy="489484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8"/>
            <p:cNvSpPr txBox="1"/>
            <p:nvPr/>
          </p:nvSpPr>
          <p:spPr>
            <a:xfrm>
              <a:off x="1564338" y="1409925"/>
              <a:ext cx="3654714" cy="4001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>
                  <a:solidFill>
                    <a:schemeClr val="lt2"/>
                  </a:solidFill>
                  <a:latin typeface="Arial"/>
                  <a:ea typeface="Arial"/>
                  <a:cs typeface="Arial"/>
                  <a:sym typeface="Arial"/>
                </a:rPr>
                <a:t>Modelling</a:t>
              </a:r>
              <a:endParaRPr/>
            </a:p>
          </p:txBody>
        </p:sp>
      </p:grpSp>
      <p:sp>
        <p:nvSpPr>
          <p:cNvPr id="209" name="Google Shape;209;p8"/>
          <p:cNvSpPr/>
          <p:nvPr/>
        </p:nvSpPr>
        <p:spPr>
          <a:xfrm>
            <a:off x="5266922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266922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8635729" y="1608681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8635729" y="3848573"/>
            <a:ext cx="2787418" cy="2090173"/>
          </a:xfrm>
          <a:prstGeom prst="roundRect">
            <a:avLst>
              <a:gd name="adj" fmla="val 6962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" name="Google Shape;213;p8"/>
          <p:cNvCxnSpPr/>
          <p:nvPr/>
        </p:nvCxnSpPr>
        <p:spPr>
          <a:xfrm rot="10800000">
            <a:off x="8934582" y="2718415"/>
            <a:ext cx="2189712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4" name="Google Shape;214;p8"/>
          <p:cNvCxnSpPr/>
          <p:nvPr/>
        </p:nvCxnSpPr>
        <p:spPr>
          <a:xfrm rot="10800000">
            <a:off x="5731425" y="49828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15" name="Google Shape;215;p8"/>
          <p:cNvCxnSpPr/>
          <p:nvPr/>
        </p:nvCxnSpPr>
        <p:spPr>
          <a:xfrm rot="10800000">
            <a:off x="5731425" y="5287614"/>
            <a:ext cx="1858413" cy="0"/>
          </a:xfrm>
          <a:prstGeom prst="straightConnector1">
            <a:avLst/>
          </a:prstGeom>
          <a:noFill/>
          <a:ln w="19050" cap="flat" cmpd="sng">
            <a:solidFill>
              <a:srgbClr val="BFBFBF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16" name="Google Shape;216;p8" descr="Bullsey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6837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8" descr="Handshak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05812" y="1599000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8" descr="Laptop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26837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8" descr="Single gear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05812" y="3837337"/>
            <a:ext cx="914400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" name="Google Shape;220;p8"/>
          <p:cNvGrpSpPr/>
          <p:nvPr/>
        </p:nvGrpSpPr>
        <p:grpSpPr>
          <a:xfrm>
            <a:off x="5361432" y="2292340"/>
            <a:ext cx="2598398" cy="722855"/>
            <a:chOff x="5364502" y="1993101"/>
            <a:chExt cx="2598398" cy="722855"/>
          </a:xfrm>
        </p:grpSpPr>
        <p:sp>
          <p:nvSpPr>
            <p:cNvPr id="221" name="Google Shape;221;p8"/>
            <p:cNvSpPr txBox="1"/>
            <p:nvPr/>
          </p:nvSpPr>
          <p:spPr>
            <a:xfrm>
              <a:off x="5974102" y="1993101"/>
              <a:ext cx="1379198" cy="3883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Target </a:t>
              </a:r>
              <a:endParaRPr/>
            </a:p>
          </p:txBody>
        </p:sp>
        <p:sp>
          <p:nvSpPr>
            <p:cNvPr id="222" name="Google Shape;222;p8"/>
            <p:cNvSpPr txBox="1"/>
            <p:nvPr/>
          </p:nvSpPr>
          <p:spPr>
            <a:xfrm>
              <a:off x="5364502" y="2360474"/>
              <a:ext cx="2598398" cy="3554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Daily Stock Closing prices </a:t>
              </a:r>
              <a:endParaRPr/>
            </a:p>
          </p:txBody>
        </p:sp>
      </p:grpSp>
      <p:grpSp>
        <p:nvGrpSpPr>
          <p:cNvPr id="223" name="Google Shape;223;p8"/>
          <p:cNvGrpSpPr/>
          <p:nvPr/>
        </p:nvGrpSpPr>
        <p:grpSpPr>
          <a:xfrm>
            <a:off x="5361432" y="4003383"/>
            <a:ext cx="2598398" cy="1780553"/>
            <a:chOff x="5364502" y="1688301"/>
            <a:chExt cx="2598398" cy="1780553"/>
          </a:xfrm>
        </p:grpSpPr>
        <p:sp>
          <p:nvSpPr>
            <p:cNvPr id="224" name="Google Shape;224;p8"/>
            <p:cNvSpPr txBox="1"/>
            <p:nvPr/>
          </p:nvSpPr>
          <p:spPr>
            <a:xfrm>
              <a:off x="5618607" y="1688301"/>
              <a:ext cx="2090188" cy="7207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Features and Transformations</a:t>
              </a:r>
              <a:endParaRPr/>
            </a:p>
          </p:txBody>
        </p:sp>
        <p:sp>
          <p:nvSpPr>
            <p:cNvPr id="225" name="Google Shape;225;p8"/>
            <p:cNvSpPr txBox="1"/>
            <p:nvPr/>
          </p:nvSpPr>
          <p:spPr>
            <a:xfrm>
              <a:off x="5364502" y="2360474"/>
              <a:ext cx="2598398" cy="1108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Open, low, high, volume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Normalized </a:t>
              </a:r>
              <a:endParaRPr dirty="0"/>
            </a:p>
            <a:p>
              <a:pPr marL="0" marR="0" lvl="0" indent="0" algn="ctr" rtl="0">
                <a:lnSpc>
                  <a:spcPct val="120000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Data time series split into train and test -70% to 30%</a:t>
              </a:r>
              <a:endParaRPr dirty="0"/>
            </a:p>
          </p:txBody>
        </p:sp>
      </p:grpSp>
      <p:grpSp>
        <p:nvGrpSpPr>
          <p:cNvPr id="226" name="Google Shape;226;p8"/>
          <p:cNvGrpSpPr/>
          <p:nvPr/>
        </p:nvGrpSpPr>
        <p:grpSpPr>
          <a:xfrm>
            <a:off x="8755876" y="1919930"/>
            <a:ext cx="2547124" cy="1467674"/>
            <a:chOff x="5390139" y="1993101"/>
            <a:chExt cx="2547124" cy="1467674"/>
          </a:xfrm>
        </p:grpSpPr>
        <p:sp>
          <p:nvSpPr>
            <p:cNvPr id="227" name="Google Shape;227;p8"/>
            <p:cNvSpPr txBox="1"/>
            <p:nvPr/>
          </p:nvSpPr>
          <p:spPr>
            <a:xfrm>
              <a:off x="5974102" y="1993101"/>
              <a:ext cx="1379198" cy="39421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Models</a:t>
              </a:r>
              <a:endParaRPr/>
            </a:p>
          </p:txBody>
        </p:sp>
        <p:sp>
          <p:nvSpPr>
            <p:cNvPr id="228" name="Google Shape;228;p8"/>
            <p:cNvSpPr txBox="1"/>
            <p:nvPr/>
          </p:nvSpPr>
          <p:spPr>
            <a:xfrm>
              <a:off x="5390139" y="2360474"/>
              <a:ext cx="2547124" cy="1100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Baseline LSMT model</a:t>
              </a:r>
              <a:endParaRPr/>
            </a:p>
            <a:p>
              <a:pPr marL="0" marR="0" lvl="0" indent="0" algn="ctr" rtl="0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ARIMA and </a:t>
              </a:r>
              <a:b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60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SARIMA models</a:t>
              </a:r>
              <a:endParaRPr/>
            </a:p>
          </p:txBody>
        </p:sp>
      </p:grpSp>
      <p:sp>
        <p:nvSpPr>
          <p:cNvPr id="229" name="Google Shape;229;p8"/>
          <p:cNvSpPr txBox="1"/>
          <p:nvPr/>
        </p:nvSpPr>
        <p:spPr>
          <a:xfrm>
            <a:off x="8934582" y="3983266"/>
            <a:ext cx="2090188" cy="394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Model Tuning</a:t>
            </a:r>
            <a:endParaRPr dirty="0"/>
          </a:p>
        </p:txBody>
      </p:sp>
      <p:sp>
        <p:nvSpPr>
          <p:cNvPr id="37" name="Google Shape;225;p8">
            <a:extLst>
              <a:ext uri="{FF2B5EF4-FFF2-40B4-BE49-F238E27FC236}">
                <a16:creationId xmlns:a16="http://schemas.microsoft.com/office/drawing/2014/main" id="{CB7143FB-E2C5-6141-BB43-61EF4C0B3D84}"/>
              </a:ext>
            </a:extLst>
          </p:cNvPr>
          <p:cNvSpPr txBox="1"/>
          <p:nvPr/>
        </p:nvSpPr>
        <p:spPr>
          <a:xfrm>
            <a:off x="8708434" y="4503969"/>
            <a:ext cx="2598398" cy="313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F3F3F"/>
                </a:solidFill>
              </a:rPr>
              <a:t>Facebook prophet 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9" descr="Trader Wallpapers - Top Free Trader Backgrounds - WallpaperAccess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9"/>
          <p:cNvSpPr/>
          <p:nvPr/>
        </p:nvSpPr>
        <p:spPr>
          <a:xfrm>
            <a:off x="-1" y="0"/>
            <a:ext cx="12192000" cy="6864852"/>
          </a:xfrm>
          <a:prstGeom prst="rect">
            <a:avLst/>
          </a:prstGeom>
          <a:gradFill>
            <a:gsLst>
              <a:gs pos="0">
                <a:schemeClr val="accent1"/>
              </a:gs>
              <a:gs pos="41000">
                <a:schemeClr val="accent1"/>
              </a:gs>
              <a:gs pos="100000">
                <a:srgbClr val="1D1F35">
                  <a:alpha val="65882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9"/>
          <p:cNvPicPr preferRelativeResize="0"/>
          <p:nvPr/>
        </p:nvPicPr>
        <p:blipFill rotWithShape="1">
          <a:blip r:embed="rId4">
            <a:alphaModFix/>
          </a:blip>
          <a:srcRect l="29154" t="11215" r="29154" b="11215"/>
          <a:stretch/>
        </p:blipFill>
        <p:spPr>
          <a:xfrm>
            <a:off x="7735974" y="-518037"/>
            <a:ext cx="5639410" cy="582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9" descr="Forex Wallpaper Hd - 1920x1080 Wallpaper - teahub.io"/>
          <p:cNvPicPr preferRelativeResize="0">
            <a:picLocks noGrp="1"/>
          </p:cNvPicPr>
          <p:nvPr>
            <p:ph type="pic" idx="3"/>
          </p:nvPr>
        </p:nvPicPr>
        <p:blipFill rotWithShape="1">
          <a:blip r:embed="rId5">
            <a:alphaModFix/>
          </a:blip>
          <a:srcRect t="6776" b="6776"/>
          <a:stretch/>
        </p:blipFill>
        <p:spPr>
          <a:xfrm>
            <a:off x="4268788" y="3005138"/>
            <a:ext cx="7923212" cy="38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9"/>
          <p:cNvSpPr/>
          <p:nvPr/>
        </p:nvSpPr>
        <p:spPr>
          <a:xfrm>
            <a:off x="4269064" y="3004457"/>
            <a:ext cx="7922938" cy="3853543"/>
          </a:xfrm>
          <a:custGeom>
            <a:avLst/>
            <a:gdLst/>
            <a:ahLst/>
            <a:cxnLst/>
            <a:rect l="l" t="t" r="r" b="b"/>
            <a:pathLst>
              <a:path w="7664879" h="3728029" extrusionOk="0">
                <a:moveTo>
                  <a:pt x="7664879" y="0"/>
                </a:moveTo>
                <a:lnTo>
                  <a:pt x="7664879" y="3728029"/>
                </a:lnTo>
                <a:lnTo>
                  <a:pt x="0" y="3728029"/>
                </a:lnTo>
                <a:lnTo>
                  <a:pt x="335540" y="3647201"/>
                </a:lnTo>
                <a:cubicBezTo>
                  <a:pt x="1341087" y="3391444"/>
                  <a:pt x="2389527" y="3030158"/>
                  <a:pt x="3443078" y="2562686"/>
                </a:cubicBezTo>
                <a:cubicBezTo>
                  <a:pt x="4948151" y="1894869"/>
                  <a:pt x="6285549" y="1089373"/>
                  <a:pt x="7382781" y="229158"/>
                </a:cubicBezTo>
                <a:lnTo>
                  <a:pt x="7664879" y="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47000">
                <a:schemeClr val="lt2"/>
              </a:gs>
              <a:gs pos="100000">
                <a:srgbClr val="FFFFFF">
                  <a:alpha val="87843"/>
                </a:srgbClr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 txBox="1"/>
          <p:nvPr/>
        </p:nvSpPr>
        <p:spPr>
          <a:xfrm>
            <a:off x="656858" y="1550938"/>
            <a:ext cx="840005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First Simple Models With LSMT</a:t>
            </a:r>
            <a:endParaRPr/>
          </a:p>
        </p:txBody>
      </p:sp>
      <p:grpSp>
        <p:nvGrpSpPr>
          <p:cNvPr id="240" name="Google Shape;240;p9"/>
          <p:cNvGrpSpPr/>
          <p:nvPr/>
        </p:nvGrpSpPr>
        <p:grpSpPr>
          <a:xfrm flipH="1">
            <a:off x="-1" y="4730945"/>
            <a:ext cx="3873775" cy="2127053"/>
            <a:chOff x="3283682" y="1966526"/>
            <a:chExt cx="8908320" cy="4891474"/>
          </a:xfrm>
        </p:grpSpPr>
        <p:sp>
          <p:nvSpPr>
            <p:cNvPr id="241" name="Google Shape;241;p9"/>
            <p:cNvSpPr/>
            <p:nvPr/>
          </p:nvSpPr>
          <p:spPr>
            <a:xfrm>
              <a:off x="4269064" y="3004457"/>
              <a:ext cx="7922938" cy="3853543"/>
            </a:xfrm>
            <a:custGeom>
              <a:avLst/>
              <a:gdLst/>
              <a:ahLst/>
              <a:cxnLst/>
              <a:rect l="l" t="t" r="r" b="b"/>
              <a:pathLst>
                <a:path w="7664879" h="3728029" extrusionOk="0">
                  <a:moveTo>
                    <a:pt x="7664879" y="0"/>
                  </a:moveTo>
                  <a:lnTo>
                    <a:pt x="7664879" y="3728029"/>
                  </a:lnTo>
                  <a:lnTo>
                    <a:pt x="0" y="3728029"/>
                  </a:lnTo>
                  <a:lnTo>
                    <a:pt x="335540" y="3647201"/>
                  </a:lnTo>
                  <a:cubicBezTo>
                    <a:pt x="1341087" y="3391444"/>
                    <a:pt x="2389527" y="3030158"/>
                    <a:pt x="3443078" y="2562686"/>
                  </a:cubicBezTo>
                  <a:cubicBezTo>
                    <a:pt x="4948151" y="1894869"/>
                    <a:pt x="6285549" y="1089373"/>
                    <a:pt x="7382781" y="229158"/>
                  </a:cubicBezTo>
                  <a:lnTo>
                    <a:pt x="76648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3873777" y="2290542"/>
              <a:ext cx="8318223" cy="4567458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CE1C5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3283682" y="1966526"/>
              <a:ext cx="8908319" cy="4891474"/>
            </a:xfrm>
            <a:custGeom>
              <a:avLst/>
              <a:gdLst/>
              <a:ahLst/>
              <a:cxnLst/>
              <a:rect l="l" t="t" r="r" b="b"/>
              <a:pathLst>
                <a:path w="8908319" h="4891474" extrusionOk="0">
                  <a:moveTo>
                    <a:pt x="8908319" y="0"/>
                  </a:moveTo>
                  <a:lnTo>
                    <a:pt x="8908319" y="1163445"/>
                  </a:lnTo>
                  <a:lnTo>
                    <a:pt x="8626221" y="1392603"/>
                  </a:lnTo>
                  <a:cubicBezTo>
                    <a:pt x="7528989" y="2252818"/>
                    <a:pt x="6191591" y="3058314"/>
                    <a:pt x="4686518" y="3726131"/>
                  </a:cubicBezTo>
                  <a:cubicBezTo>
                    <a:pt x="3632967" y="4193603"/>
                    <a:pt x="2584527" y="4554889"/>
                    <a:pt x="1578980" y="4810646"/>
                  </a:cubicBezTo>
                  <a:lnTo>
                    <a:pt x="1243440" y="4891474"/>
                  </a:lnTo>
                  <a:lnTo>
                    <a:pt x="0" y="4891474"/>
                  </a:lnTo>
                  <a:lnTo>
                    <a:pt x="125312" y="4863837"/>
                  </a:lnTo>
                  <a:cubicBezTo>
                    <a:pt x="1195912" y="4605960"/>
                    <a:pt x="2318849" y="4226994"/>
                    <a:pt x="3447654" y="3726131"/>
                  </a:cubicBezTo>
                  <a:cubicBezTo>
                    <a:pt x="5705264" y="2724406"/>
                    <a:pt x="7585604" y="1412902"/>
                    <a:pt x="8844018" y="71611"/>
                  </a:cubicBezTo>
                  <a:lnTo>
                    <a:pt x="8908319" y="0"/>
                  </a:lnTo>
                  <a:close/>
                </a:path>
              </a:pathLst>
            </a:custGeom>
            <a:gradFill>
              <a:gsLst>
                <a:gs pos="0">
                  <a:srgbClr val="CE1C57"/>
                </a:gs>
                <a:gs pos="100000">
                  <a:schemeClr val="accent2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254000" dist="38100" dir="5400000" algn="t" rotWithShape="0">
                <a:srgbClr val="000000">
                  <a:alpha val="9803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9"/>
          <p:cNvSpPr/>
          <p:nvPr/>
        </p:nvSpPr>
        <p:spPr>
          <a:xfrm>
            <a:off x="3873777" y="2290542"/>
            <a:ext cx="8318223" cy="4567458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339A7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3283682" y="1966526"/>
            <a:ext cx="8908319" cy="4891474"/>
          </a:xfrm>
          <a:custGeom>
            <a:avLst/>
            <a:gdLst/>
            <a:ahLst/>
            <a:cxnLst/>
            <a:rect l="l" t="t" r="r" b="b"/>
            <a:pathLst>
              <a:path w="8908319" h="4891474" extrusionOk="0">
                <a:moveTo>
                  <a:pt x="8908319" y="0"/>
                </a:moveTo>
                <a:lnTo>
                  <a:pt x="8908319" y="1163445"/>
                </a:lnTo>
                <a:lnTo>
                  <a:pt x="8626221" y="1392603"/>
                </a:lnTo>
                <a:cubicBezTo>
                  <a:pt x="7528989" y="2252818"/>
                  <a:pt x="6191591" y="3058314"/>
                  <a:pt x="4686518" y="3726131"/>
                </a:cubicBezTo>
                <a:cubicBezTo>
                  <a:pt x="3632967" y="4193603"/>
                  <a:pt x="2584527" y="4554889"/>
                  <a:pt x="1578980" y="4810646"/>
                </a:cubicBezTo>
                <a:lnTo>
                  <a:pt x="1243440" y="4891474"/>
                </a:lnTo>
                <a:lnTo>
                  <a:pt x="0" y="4891474"/>
                </a:lnTo>
                <a:lnTo>
                  <a:pt x="125312" y="4863837"/>
                </a:lnTo>
                <a:cubicBezTo>
                  <a:pt x="1195912" y="4605960"/>
                  <a:pt x="2318849" y="4226994"/>
                  <a:pt x="3447654" y="3726131"/>
                </a:cubicBezTo>
                <a:cubicBezTo>
                  <a:pt x="5705264" y="2724406"/>
                  <a:pt x="7585604" y="1412902"/>
                  <a:pt x="8844018" y="71611"/>
                </a:cubicBezTo>
                <a:lnTo>
                  <a:pt x="8908319" y="0"/>
                </a:lnTo>
                <a:close/>
              </a:path>
            </a:pathLst>
          </a:custGeom>
          <a:gradFill>
            <a:gsLst>
              <a:gs pos="0">
                <a:srgbClr val="339A78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47700" dist="266700" dir="14400000" sx="97000" sy="97000" algn="t" rotWithShape="0">
              <a:schemeClr val="dk2">
                <a:alpha val="31764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0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D1F35"/>
      </a:accent1>
      <a:accent2>
        <a:srgbClr val="E75384"/>
      </a:accent2>
      <a:accent3>
        <a:srgbClr val="4FC49D"/>
      </a:accent3>
      <a:accent4>
        <a:srgbClr val="FFB7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454</Words>
  <Application>Microsoft Macintosh PowerPoint</Application>
  <PresentationFormat>Widescreen</PresentationFormat>
  <Paragraphs>102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3" baseType="lpstr"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Pandhu</dc:creator>
  <cp:lastModifiedBy>Brian Matsiko</cp:lastModifiedBy>
  <cp:revision>5</cp:revision>
  <dcterms:created xsi:type="dcterms:W3CDTF">2021-07-27T08:37:47Z</dcterms:created>
  <dcterms:modified xsi:type="dcterms:W3CDTF">2021-07-29T20:43:57Z</dcterms:modified>
</cp:coreProperties>
</file>